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image1.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wholeTbl>
    <a:band2H>
      <a:tcTxStyle b="def" i="def"/>
      <a:tcStyle>
        <a:tcBdr/>
        <a:fill>
          <a:solidFill>
            <a:srgbClr val="FFFFFF"/>
          </a:solidFill>
        </a:fill>
      </a:tcStyle>
    </a:band2H>
    <a:firstCo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Col>
    <a:la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lastRow>
    <a:fir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Row>
  </a:tblStyle>
  <a:tblStyle styleId="{C7B018BB-80A7-4F77-B60F-C8B233D01FF8}" styleName="">
    <a:tblBg/>
    <a:wholeTb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solidFill>
            <a:srgbClr val="FFFFFF">
              <a:alpha val="0"/>
            </a:srgbClr>
          </a:solidFill>
        </a:fill>
      </a:tcStyle>
    </a:wholeTbl>
    <a:band2H>
      <a:tcTxStyle b="def" i="def"/>
      <a:tcStyle>
        <a:tcBdr/>
        <a:fill>
          <a:solidFill>
            <a:srgbClr val="FFFFFF"/>
          </a:solidFill>
        </a:fill>
      </a:tcStyle>
    </a:band2H>
    <a:firstCo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solidFill>
            <a:srgbClr val="FFFFFF">
              <a:alpha val="0"/>
            </a:srgbClr>
          </a:solidFill>
        </a:fill>
      </a:tcStyle>
    </a:firstCol>
    <a:la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solidFill>
            <a:srgbClr val="FFFFFF">
              <a:alpha val="0"/>
            </a:srgbClr>
          </a:solidFill>
        </a:fill>
      </a:tcStyle>
    </a:lastRow>
    <a:fir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solidFill>
            <a:srgbClr val="FFFFFF">
              <a:alpha val="0"/>
            </a:srgb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wholeTbl>
    <a:band2H>
      <a:tcTxStyle b="def" i="def"/>
      <a:tcStyle>
        <a:tcBdr/>
        <a:fill>
          <a:solidFill>
            <a:srgbClr val="FFFFFF"/>
          </a:solidFill>
        </a:fill>
      </a:tcStyle>
    </a:band2H>
    <a:firstCo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Col>
    <a:lastRow>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CF821DB8-F4EB-4A41-A1BA-3FCAFE7338EE}" styleName="">
    <a:tblBg/>
    <a:wholeTbl>
      <a:tcTxStyle b="off" i="off">
        <a:fontRef idx="minor">
          <a:srgbClr val="FFFFFF"/>
        </a:fontRef>
        <a:srgbClr val="FFFFFF"/>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rgbClr val="CAD5E7"/>
          </a:solidFill>
        </a:fill>
      </a:tcStyle>
    </a:wholeTbl>
    <a:band2H>
      <a:tcTxStyle b="def" i="def"/>
      <a:tcStyle>
        <a:tcBdr/>
        <a:fill>
          <a:solidFill>
            <a:srgbClr val="E6EBF4"/>
          </a:solidFill>
        </a:fill>
      </a:tcStyle>
    </a:band2H>
    <a:firstCol>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1"/>
          </a:solidFill>
        </a:fill>
      </a:tcStyle>
    </a:firstCol>
    <a:la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381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1"/>
          </a:solidFill>
        </a:fill>
      </a:tcStyle>
    </a:lastRow>
    <a:fir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381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1"/>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rgbClr val="CADCD9"/>
          </a:solidFill>
        </a:fill>
      </a:tcStyle>
    </a:wholeTbl>
    <a:band2H>
      <a:tcTxStyle b="def" i="def"/>
      <a:tcStyle>
        <a:tcBdr/>
        <a:fill>
          <a:solidFill>
            <a:srgbClr val="E6EEED"/>
          </a:solidFill>
        </a:fill>
      </a:tcStyle>
    </a:band2H>
    <a:firstCol>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3"/>
          </a:solidFill>
        </a:fill>
      </a:tcStyle>
    </a:firstCol>
    <a:la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381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3"/>
          </a:solidFill>
        </a:fill>
      </a:tcStyle>
    </a:lastRow>
    <a:fir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381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rgbClr val="FFF7CC"/>
          </a:solidFill>
        </a:fill>
      </a:tcStyle>
    </a:wholeTbl>
    <a:band2H>
      <a:tcTxStyle b="def" i="def"/>
      <a:tcStyle>
        <a:tcBdr/>
        <a:fill>
          <a:solidFill>
            <a:srgbClr val="FFFBE7"/>
          </a:solidFill>
        </a:fill>
      </a:tcStyle>
    </a:band2H>
    <a:firstCol>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6"/>
          </a:solidFill>
        </a:fill>
      </a:tcStyle>
    </a:firstCol>
    <a:la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381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6"/>
          </a:solidFill>
        </a:fill>
      </a:tcStyle>
    </a:lastRow>
    <a:fir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381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3" name="Shape 133"/>
          <p:cNvSpPr/>
          <p:nvPr>
            <p:ph type="sldImg"/>
          </p:nvPr>
        </p:nvSpPr>
        <p:spPr>
          <a:xfrm>
            <a:off x="1143000" y="685800"/>
            <a:ext cx="4572000" cy="3429000"/>
          </a:xfrm>
          <a:prstGeom prst="rect">
            <a:avLst/>
          </a:prstGeom>
        </p:spPr>
        <p:txBody>
          <a:bodyPr/>
          <a:lstStyle/>
          <a:p>
            <a:pPr/>
          </a:p>
        </p:txBody>
      </p:sp>
      <p:sp>
        <p:nvSpPr>
          <p:cNvPr id="134" name="Shape 1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 Id="rId3" Type="http://schemas.openxmlformats.org/officeDocument/2006/relationships/hyperlink" Target="https://docs.google.com/document/d/1eeXoFtQpqthhVSBm91wer0uhS346lt3SEhU04ojQaPs/edit" TargetMode="External"/></Relationships>

</file>

<file path=ppt/notesSlides/_rels/notesSlide10.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 Id="rId3" Type="http://schemas.openxmlformats.org/officeDocument/2006/relationships/hyperlink" Target="https://www.circl.lu/doc/misp/sharing/figures/MISP_scenario_example.png" TargetMode="External"/></Relationships>

</file>

<file path=ppt/notesSlides/_rels/notesSlide17.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 Id="rId3" Type="http://schemas.openxmlformats.org/officeDocument/2006/relationships/hyperlink" Target="https://cti-league.com/cti-league/code-of-conduct/" TargetMode="External"/><Relationship Id="rId4" Type="http://schemas.openxmlformats.org/officeDocument/2006/relationships/hyperlink" Target="https://trigger-warning-guide.tumblr.com/triggers" TargetMode="External"/></Relationships>

</file>

<file path=ppt/notesSlides/_rels/notesSlide20.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 Id="rId3" Type="http://schemas.openxmlformats.org/officeDocument/2006/relationships/hyperlink" Target="https://www.cnn.com/2019/05/23/politics/doctored-video-pelosi/index.html" TargetMode="External"/></Relationships>

</file>

<file path=ppt/notesSlides/_rels/notesSlide25.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 Id="rId3" Type="http://schemas.openxmlformats.org/officeDocument/2006/relationships/hyperlink" Target="https://docs.google.com/spreadsheets/d/1yoiHNNSkNq5HoNEFiSrYTAE3nuFnp9wMBMcsh-TRx_w/edit#gid=398450894" TargetMode="External"/></Relationships>

</file>

<file path=ppt/notesSlides/_rels/notesSlide26.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Shape 143"/>
          <p:cNvSpPr/>
          <p:nvPr>
            <p:ph type="sldImg"/>
          </p:nvPr>
        </p:nvSpPr>
        <p:spPr>
          <a:prstGeom prst="rect">
            <a:avLst/>
          </a:prstGeom>
        </p:spPr>
        <p:txBody>
          <a:bodyPr/>
          <a:lstStyle/>
          <a:p>
            <a:pPr/>
          </a:p>
        </p:txBody>
      </p:sp>
      <p:sp>
        <p:nvSpPr>
          <p:cNvPr id="144" name="Shape 144"/>
          <p:cNvSpPr/>
          <p:nvPr>
            <p:ph type="body" sz="quarter" idx="1"/>
          </p:nvPr>
        </p:nvSpPr>
        <p:spPr>
          <a:prstGeom prst="rect">
            <a:avLst/>
          </a:prstGeom>
        </p:spPr>
        <p:txBody>
          <a:bodyPr/>
          <a:lstStyle/>
          <a:p>
            <a:pPr>
              <a:defRPr sz="1100"/>
            </a:pPr>
            <a:r>
              <a:t>Team readme: [Link Redacted]</a:t>
            </a:r>
          </a:p>
          <a:p>
            <a:pPr>
              <a:defRPr sz="1100"/>
            </a:pPr>
            <a:r>
              <a:t>BigBook: </a:t>
            </a:r>
            <a:r>
              <a:rPr u="sng">
                <a:solidFill>
                  <a:schemeClr val="accent5"/>
                </a:solidFill>
                <a:uFill>
                  <a:solidFill>
                    <a:schemeClr val="accent5"/>
                  </a:solidFill>
                </a:uFill>
                <a:hlinkClick r:id="rId3" invalidUrl="" action="" tgtFrame="" tooltip="" history="1" highlightClick="0" endSnd="0"/>
              </a:rPr>
              <a:t>https://docs.google.com/document/d/1eeXoFtQpqthhVSBm91wer0uhS346lt3SEhU04ojQaPs/edit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Shape 276"/>
          <p:cNvSpPr/>
          <p:nvPr>
            <p:ph type="sldImg"/>
          </p:nvPr>
        </p:nvSpPr>
        <p:spPr>
          <a:prstGeom prst="rect">
            <a:avLst/>
          </a:prstGeom>
        </p:spPr>
        <p:txBody>
          <a:bodyPr/>
          <a:lstStyle/>
          <a:p>
            <a:pPr/>
          </a:p>
        </p:txBody>
      </p:sp>
      <p:sp>
        <p:nvSpPr>
          <p:cNvPr id="277" name="Shape 277"/>
          <p:cNvSpPr/>
          <p:nvPr>
            <p:ph type="body" sz="quarter" idx="1"/>
          </p:nvPr>
        </p:nvSpPr>
        <p:spPr>
          <a:prstGeom prst="rect">
            <a:avLst/>
          </a:prstGeom>
        </p:spPr>
        <p:txBody>
          <a:bodyPr/>
          <a:lstStyle>
            <a:lvl1pPr>
              <a:defRPr sz="1100"/>
            </a:lvl1pPr>
          </a:lstStyle>
          <a:p>
            <a:pPr/>
            <a:r>
              <a:t>CTI is tracking incidents using HIVE case tracking. It has a process for starting incidents that includes “is this relevant to Covid19, is it significant, are we the best team to do this, are there other teams likely to be working on this?”  Cases also include persistent threats - groups, narratives, artefacts etc that are likely to appear in future incidents.  [NB Observables in Hive are start observables only - most artefacts are stored in MISP or DKAN.]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Shape 284"/>
          <p:cNvSpPr/>
          <p:nvPr>
            <p:ph type="sldImg"/>
          </p:nvPr>
        </p:nvSpPr>
        <p:spPr>
          <a:prstGeom prst="rect">
            <a:avLst/>
          </a:prstGeom>
        </p:spPr>
        <p:txBody>
          <a:bodyPr/>
          <a:lstStyle/>
          <a:p>
            <a:pPr/>
          </a:p>
        </p:txBody>
      </p:sp>
      <p:sp>
        <p:nvSpPr>
          <p:cNvPr id="285" name="Shape 285"/>
          <p:cNvSpPr/>
          <p:nvPr>
            <p:ph type="body" sz="quarter" idx="1"/>
          </p:nvPr>
        </p:nvSpPr>
        <p:spPr>
          <a:prstGeom prst="rect">
            <a:avLst/>
          </a:prstGeom>
        </p:spPr>
        <p:txBody>
          <a:bodyPr/>
          <a:lstStyle/>
          <a:p>
            <a:pPr>
              <a:lnSpc>
                <a:spcPct val="115000"/>
              </a:lnSpc>
              <a:defRPr sz="800"/>
            </a:pPr>
            <a:r>
              <a:t>MISP is an open source threat intel platform - originally a malware information sharing platform, we’ve repurposed it as a misinformation sharing platform.  </a:t>
            </a:r>
          </a:p>
          <a:p>
            <a:pPr>
              <a:lnSpc>
                <a:spcPct val="115000"/>
              </a:lnSpc>
              <a:spcBef>
                <a:spcPts val="1200"/>
              </a:spcBef>
              <a:defRPr sz="800"/>
            </a:pPr>
            <a:r>
              <a:t>MISP enables community driven, collaborative analysis and highly customizable sharing communities.</a:t>
            </a:r>
          </a:p>
          <a:p>
            <a:pPr marL="457200" indent="-282575">
              <a:lnSpc>
                <a:spcPct val="115000"/>
              </a:lnSpc>
              <a:spcBef>
                <a:spcPts val="1200"/>
              </a:spcBef>
              <a:buClr>
                <a:srgbClr val="000000"/>
              </a:buClr>
              <a:buSzPts val="800"/>
              <a:buFont typeface="Arial"/>
              <a:buChar char="●"/>
              <a:defRPr sz="800"/>
            </a:pPr>
            <a:r>
              <a:t>It’s a permanent fixture of the CTI community, including national CERTs  and intelligence agencies, due it’s high security, extensibility, and vibrant community. </a:t>
            </a:r>
          </a:p>
          <a:p>
            <a:pPr marL="457200" indent="-282575">
              <a:lnSpc>
                <a:spcPct val="115000"/>
              </a:lnSpc>
              <a:buClr>
                <a:srgbClr val="000000"/>
              </a:buClr>
              <a:buSzPts val="800"/>
              <a:buFont typeface="Arial"/>
              <a:buChar char="●"/>
              <a:defRPr sz="800"/>
            </a:pPr>
            <a:r>
              <a:t>MISP can integrate with most CTI platforms via open data formats including STIX, CEF, and MISP, and provides easy methods of getting data in and out of the platform for non-technical consumers.</a:t>
            </a:r>
          </a:p>
          <a:p>
            <a:pPr marL="457200" indent="-282575">
              <a:lnSpc>
                <a:spcPct val="115000"/>
              </a:lnSpc>
              <a:buClr>
                <a:srgbClr val="000000"/>
              </a:buClr>
              <a:buSzPts val="800"/>
              <a:buFont typeface="Arial"/>
              <a:buChar char="●"/>
              <a:defRPr sz="800"/>
            </a:pPr>
            <a:r>
              <a:t>MISP is EU funded through ENISA and CIRCL.</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Shape 291"/>
          <p:cNvSpPr/>
          <p:nvPr>
            <p:ph type="sldImg"/>
          </p:nvPr>
        </p:nvSpPr>
        <p:spPr>
          <a:prstGeom prst="rect">
            <a:avLst/>
          </a:prstGeom>
        </p:spPr>
        <p:txBody>
          <a:bodyPr/>
          <a:lstStyle/>
          <a:p>
            <a:pPr/>
          </a:p>
        </p:txBody>
      </p:sp>
      <p:sp>
        <p:nvSpPr>
          <p:cNvPr id="292" name="Shape 292"/>
          <p:cNvSpPr/>
          <p:nvPr>
            <p:ph type="body" sz="quarter" idx="1"/>
          </p:nvPr>
        </p:nvSpPr>
        <p:spPr>
          <a:prstGeom prst="rect">
            <a:avLst/>
          </a:prstGeom>
        </p:spPr>
        <p:txBody>
          <a:bodyPr/>
          <a:lstStyle/>
          <a:p>
            <a:pPr>
              <a:lnSpc>
                <a:spcPct val="115000"/>
              </a:lnSpc>
              <a:defRPr sz="800"/>
            </a:pPr>
            <a:r>
              <a:t>STIX is the sharing standard used by ISACs and ISAOs</a:t>
            </a:r>
          </a:p>
          <a:p>
            <a:pPr marL="457200" indent="-282575">
              <a:lnSpc>
                <a:spcPct val="115000"/>
              </a:lnSpc>
              <a:spcBef>
                <a:spcPts val="1200"/>
              </a:spcBef>
              <a:buClr>
                <a:srgbClr val="000000"/>
              </a:buClr>
              <a:buSzPts val="800"/>
              <a:buFont typeface="Arial"/>
              <a:buChar char="●"/>
              <a:defRPr sz="800"/>
            </a:pPr>
            <a:r>
              <a:t>We added two objects to STIX for disinformation: incident, and narrative.  We didn’t need to change anything else. </a:t>
            </a:r>
          </a:p>
          <a:p>
            <a:pPr marL="457200" indent="-282575">
              <a:lnSpc>
                <a:spcPct val="115000"/>
              </a:lnSpc>
              <a:buClr>
                <a:srgbClr val="000000"/>
              </a:buClr>
              <a:buSzPts val="800"/>
              <a:buFont typeface="Arial"/>
              <a:buChar char="●"/>
              <a:defRPr sz="800"/>
            </a:pPr>
            <a:r>
              <a:t>This was the first step toward threat informed defence in the influence operation space.  </a:t>
            </a:r>
          </a:p>
          <a:p>
            <a:pPr marL="457200" indent="-282575">
              <a:lnSpc>
                <a:spcPct val="115000"/>
              </a:lnSpc>
              <a:buClr>
                <a:srgbClr val="000000"/>
              </a:buClr>
              <a:buSzPts val="800"/>
              <a:buFont typeface="Arial"/>
              <a:buChar char="●"/>
              <a:defRPr sz="800"/>
            </a:pPr>
            <a:r>
              <a:t>Building STIX objects for disinformation enables us to model actors and their TTPs.  STIX compliments MISP and ensures we’re able to transmit data across all threat intelligence platforms.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Shape 299"/>
          <p:cNvSpPr/>
          <p:nvPr>
            <p:ph type="sldImg"/>
          </p:nvPr>
        </p:nvSpPr>
        <p:spPr>
          <a:prstGeom prst="rect">
            <a:avLst/>
          </a:prstGeom>
        </p:spPr>
        <p:txBody>
          <a:bodyPr/>
          <a:lstStyle/>
          <a:p>
            <a:pPr/>
          </a:p>
        </p:txBody>
      </p:sp>
      <p:sp>
        <p:nvSpPr>
          <p:cNvPr id="300" name="Shape 300"/>
          <p:cNvSpPr/>
          <p:nvPr>
            <p:ph type="body" sz="quarter" idx="1"/>
          </p:nvPr>
        </p:nvSpPr>
        <p:spPr>
          <a:prstGeom prst="rect">
            <a:avLst/>
          </a:prstGeom>
        </p:spPr>
        <p:txBody>
          <a:bodyPr/>
          <a:lstStyle/>
          <a:p>
            <a:pPr>
              <a:lnSpc>
                <a:spcPct val="115000"/>
              </a:lnSpc>
              <a:defRPr sz="800"/>
            </a:pPr>
            <a:r>
              <a:t>This is the AMITT framework, used to describe and counter an incident. </a:t>
            </a:r>
          </a:p>
          <a:p>
            <a:pPr marL="457200" indent="-282575">
              <a:lnSpc>
                <a:spcPct val="115000"/>
              </a:lnSpc>
              <a:spcBef>
                <a:spcPts val="1200"/>
              </a:spcBef>
              <a:buClr>
                <a:srgbClr val="000000"/>
              </a:buClr>
              <a:buSzPts val="800"/>
              <a:buFont typeface="Arial"/>
              <a:buChar char="●"/>
              <a:defRPr sz="800"/>
            </a:pPr>
            <a:r>
              <a:t>It’s deliberately similar to the ATT&amp;CK TTP framework</a:t>
            </a:r>
          </a:p>
          <a:p>
            <a:pPr marL="457200" indent="-282575">
              <a:lnSpc>
                <a:spcPct val="115000"/>
              </a:lnSpc>
              <a:buClr>
                <a:srgbClr val="000000"/>
              </a:buClr>
              <a:buSzPts val="800"/>
              <a:buFont typeface="Arial"/>
              <a:buChar char="●"/>
              <a:defRPr sz="800"/>
            </a:pPr>
            <a:r>
              <a:t>We’ve handed the AMITT Framework to MITRE to manage, whilst continuing to develop and use it. </a:t>
            </a:r>
          </a:p>
          <a:p>
            <a:pPr marL="457200" indent="-282575">
              <a:lnSpc>
                <a:spcPct val="115000"/>
              </a:lnSpc>
              <a:buClr>
                <a:srgbClr val="000000"/>
              </a:buClr>
              <a:buSzPts val="800"/>
              <a:buFont typeface="Arial"/>
              <a:buChar char="●"/>
              <a:defRPr sz="800"/>
            </a:pPr>
            <a:r>
              <a:t>In the AMITT framework repo, you can click on a technique and get details about what it is, who uses it, and which counters are available for it.   </a:t>
            </a:r>
          </a:p>
          <a:p>
            <a:pPr marL="457200" indent="-282575">
              <a:lnSpc>
                <a:spcPct val="115000"/>
              </a:lnSpc>
              <a:buClr>
                <a:srgbClr val="000000"/>
              </a:buClr>
              <a:buSzPts val="800"/>
              <a:buFont typeface="Arial"/>
              <a:buChar char="●"/>
              <a:defRPr sz="800"/>
            </a:pPr>
            <a:r>
              <a:t>The AMITT framework was built to be practical. We need to be able to translate our findings into an actionable story.</a:t>
            </a:r>
          </a:p>
          <a:p>
            <a:pPr>
              <a:lnSpc>
                <a:spcPct val="115000"/>
              </a:lnSpc>
              <a:spcBef>
                <a:spcPts val="1200"/>
              </a:spcBef>
              <a:defRPr sz="1100"/>
            </a:pPr>
            <a:endParaRPr sz="800"/>
          </a:p>
          <a:p>
            <a:pPr>
              <a:lnSpc>
                <a:spcPct val="115000"/>
              </a:lnSpc>
              <a:defRPr sz="800"/>
            </a:pPr>
            <a:r>
              <a:t>The example here is Plandemic</a:t>
            </a:r>
          </a:p>
          <a:p>
            <a:pPr marL="457200" indent="-282575">
              <a:lnSpc>
                <a:spcPct val="115000"/>
              </a:lnSpc>
              <a:spcBef>
                <a:spcPts val="1200"/>
              </a:spcBef>
              <a:buClr>
                <a:srgbClr val="000000"/>
              </a:buClr>
              <a:buSzPts val="800"/>
              <a:buFont typeface="Arial"/>
              <a:buChar char="●"/>
              <a:defRPr sz="800"/>
            </a:pPr>
            <a:r>
              <a:t>Plandemic is a debunked conspiracy theory video which makes some false claims about the nature of COVID-19.  </a:t>
            </a:r>
          </a:p>
          <a:p>
            <a:pPr marL="457200" indent="-282575">
              <a:lnSpc>
                <a:spcPct val="115000"/>
              </a:lnSpc>
              <a:buClr>
                <a:srgbClr val="000000"/>
              </a:buClr>
              <a:buSzPts val="800"/>
              <a:buFont typeface="Arial"/>
              <a:buChar char="●"/>
              <a:defRPr sz="800"/>
            </a:pPr>
            <a:r>
              <a:t>We can map out this small, but successful, operation in the AMITT framework to help us understand what capabilities the actor has and potentially how they’re resourced. </a:t>
            </a:r>
          </a:p>
          <a:p>
            <a:pPr marL="457200" indent="-282575">
              <a:lnSpc>
                <a:spcPct val="115000"/>
              </a:lnSpc>
              <a:buClr>
                <a:srgbClr val="000000"/>
              </a:buClr>
              <a:buSzPts val="800"/>
              <a:buFont typeface="Arial"/>
              <a:buChar char="●"/>
              <a:defRPr sz="800"/>
            </a:pPr>
            <a:r>
              <a:t>As with ATT&amp;CK, we can use start building an understanding of actors capabilities over time. </a:t>
            </a:r>
          </a:p>
          <a:p>
            <a:pPr marL="457200" indent="-282575">
              <a:lnSpc>
                <a:spcPct val="115000"/>
              </a:lnSpc>
              <a:buClr>
                <a:srgbClr val="000000"/>
              </a:buClr>
              <a:buSzPts val="800"/>
              <a:buFont typeface="Arial"/>
              <a:buChar char="●"/>
              <a:defRPr sz="800"/>
            </a:pPr>
            <a:r>
              <a:t>These models are easily distributed within the community to our EU and NATO partners. </a:t>
            </a:r>
          </a:p>
          <a:p>
            <a:pPr>
              <a:spcBef>
                <a:spcPts val="1200"/>
              </a:spcBef>
              <a:defRPr sz="1100"/>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Shape 307"/>
          <p:cNvSpPr/>
          <p:nvPr>
            <p:ph type="sldImg"/>
          </p:nvPr>
        </p:nvSpPr>
        <p:spPr>
          <a:prstGeom prst="rect">
            <a:avLst/>
          </a:prstGeom>
        </p:spPr>
        <p:txBody>
          <a:bodyPr/>
          <a:lstStyle/>
          <a:p>
            <a:pPr/>
          </a:p>
        </p:txBody>
      </p:sp>
      <p:sp>
        <p:nvSpPr>
          <p:cNvPr id="308" name="Shape 308"/>
          <p:cNvSpPr/>
          <p:nvPr>
            <p:ph type="body" sz="quarter" idx="1"/>
          </p:nvPr>
        </p:nvSpPr>
        <p:spPr>
          <a:prstGeom prst="rect">
            <a:avLst/>
          </a:prstGeom>
        </p:spPr>
        <p:txBody>
          <a:bodyPr/>
          <a:lstStyle/>
          <a:p>
            <a:pPr>
              <a:lnSpc>
                <a:spcPct val="115000"/>
              </a:lnSpc>
              <a:defRPr sz="800"/>
            </a:pPr>
            <a:r>
              <a:t>MISP needed a new object set to cover disinformation and social media</a:t>
            </a:r>
          </a:p>
          <a:p>
            <a:pPr marL="457200" indent="-282575">
              <a:lnSpc>
                <a:spcPct val="115000"/>
              </a:lnSpc>
              <a:spcBef>
                <a:spcPts val="1200"/>
              </a:spcBef>
              <a:buClr>
                <a:srgbClr val="000000"/>
              </a:buClr>
              <a:buSzPts val="800"/>
              <a:buFont typeface="Arial"/>
              <a:buChar char="●"/>
              <a:defRPr sz="800"/>
            </a:pPr>
            <a:r>
              <a:t>The AMITT Framework ships with MISP, to cover disinformation TTPs.  </a:t>
            </a:r>
          </a:p>
          <a:p>
            <a:pPr marL="457200" indent="-282575">
              <a:lnSpc>
                <a:spcPct val="115000"/>
              </a:lnSpc>
              <a:buClr>
                <a:srgbClr val="000000"/>
              </a:buClr>
              <a:buSzPts val="800"/>
              <a:buFont typeface="Arial"/>
              <a:buChar char="●"/>
              <a:defRPr sz="800"/>
            </a:pPr>
            <a:r>
              <a:t>We added other disinformation models to MISP as tags, including DFRlab’s dichotomies of disinformation taxonomy and the NATO Disinformation Taxonomy (a cutdown version of the DFRlab model, for sharing tactical information).</a:t>
            </a:r>
          </a:p>
          <a:p>
            <a:pPr marL="457200" indent="-282575">
              <a:lnSpc>
                <a:spcPct val="115000"/>
              </a:lnSpc>
              <a:buClr>
                <a:srgbClr val="000000"/>
              </a:buClr>
              <a:buSzPts val="800"/>
              <a:buFont typeface="Arial"/>
              <a:buChar char="●"/>
              <a:defRPr sz="800"/>
            </a:pPr>
            <a:r>
              <a:t>We’ve also added several new MISP objects to store social media data for Facebook, Twitter, Reddit, YouTube, Parler, as well as generic objects such as blogs, microblogs, publications, and new-media.</a:t>
            </a:r>
          </a:p>
          <a:p>
            <a:pPr marL="457200" indent="-282575">
              <a:lnSpc>
                <a:spcPct val="115000"/>
              </a:lnSpc>
              <a:buClr>
                <a:srgbClr val="000000"/>
              </a:buClr>
              <a:buSzPts val="800"/>
              <a:buFont typeface="Arial"/>
              <a:buChar char="●"/>
              <a:defRPr sz="800"/>
            </a:pPr>
            <a:r>
              <a:t>Here is an example of events tagged with both AM!TT Galaxy and DFRLab tags.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Shape 313"/>
          <p:cNvSpPr/>
          <p:nvPr>
            <p:ph type="sldImg"/>
          </p:nvPr>
        </p:nvSpPr>
        <p:spPr>
          <a:prstGeom prst="rect">
            <a:avLst/>
          </a:prstGeom>
        </p:spPr>
        <p:txBody>
          <a:bodyPr/>
          <a:lstStyle/>
          <a:p>
            <a:pPr/>
          </a:p>
        </p:txBody>
      </p:sp>
      <p:sp>
        <p:nvSpPr>
          <p:cNvPr id="314" name="Shape 314"/>
          <p:cNvSpPr/>
          <p:nvPr>
            <p:ph type="body" sz="quarter" idx="1"/>
          </p:nvPr>
        </p:nvSpPr>
        <p:spPr>
          <a:prstGeom prst="rect">
            <a:avLst/>
          </a:prstGeom>
        </p:spPr>
        <p:txBody>
          <a:bodyPr/>
          <a:lstStyle/>
          <a:p>
            <a:pPr>
              <a:lnSpc>
                <a:spcPct val="115000"/>
              </a:lnSpc>
              <a:defRPr sz="800"/>
            </a:pPr>
            <a:r>
              <a:t>We need our data to tell a story.  Using MISP objects we’re able to represent the relationships between things. </a:t>
            </a:r>
          </a:p>
          <a:p>
            <a:pPr marL="457200" indent="-282575">
              <a:lnSpc>
                <a:spcPct val="115000"/>
              </a:lnSpc>
              <a:spcBef>
                <a:spcPts val="1200"/>
              </a:spcBef>
              <a:buClr>
                <a:srgbClr val="000000"/>
              </a:buClr>
              <a:buSzPts val="800"/>
              <a:buFont typeface="Arial"/>
              <a:buChar char="●"/>
              <a:defRPr sz="800"/>
            </a:pPr>
            <a:r>
              <a:t>For example, who posted a blog post, who was mentioned in a news articles, who is the registered owner of a domain.</a:t>
            </a:r>
          </a:p>
          <a:p>
            <a:pPr marL="457200" indent="-282575">
              <a:lnSpc>
                <a:spcPct val="115000"/>
              </a:lnSpc>
              <a:buClr>
                <a:srgbClr val="000000"/>
              </a:buClr>
              <a:buSzPts val="800"/>
              <a:buFont typeface="Arial"/>
              <a:buChar char="●"/>
              <a:defRPr sz="800"/>
            </a:pPr>
            <a:r>
              <a:t>Ultimately these are the things we’re aiming to build and share. Not a flat list of indicators, but a model of how the adversary operates and how we can identify them moving forward.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9" name="Shape 319"/>
          <p:cNvSpPr/>
          <p:nvPr>
            <p:ph type="sldImg"/>
          </p:nvPr>
        </p:nvSpPr>
        <p:spPr>
          <a:prstGeom prst="rect">
            <a:avLst/>
          </a:prstGeom>
        </p:spPr>
        <p:txBody>
          <a:bodyPr/>
          <a:lstStyle/>
          <a:p>
            <a:pPr/>
          </a:p>
        </p:txBody>
      </p:sp>
      <p:sp>
        <p:nvSpPr>
          <p:cNvPr id="320" name="Shape 320"/>
          <p:cNvSpPr/>
          <p:nvPr>
            <p:ph type="body" sz="quarter" idx="1"/>
          </p:nvPr>
        </p:nvSpPr>
        <p:spPr>
          <a:prstGeom prst="rect">
            <a:avLst/>
          </a:prstGeom>
        </p:spPr>
        <p:txBody>
          <a:bodyPr/>
          <a:lstStyle/>
          <a:p>
            <a:pPr>
              <a:lnSpc>
                <a:spcPct val="115000"/>
              </a:lnSpc>
              <a:defRPr sz="800"/>
            </a:pPr>
            <a:r>
              <a:t>MISP provides several data export options. </a:t>
            </a:r>
          </a:p>
          <a:p>
            <a:pPr marL="457200" indent="-282575">
              <a:lnSpc>
                <a:spcPct val="115000"/>
              </a:lnSpc>
              <a:spcBef>
                <a:spcPts val="1200"/>
              </a:spcBef>
              <a:buClr>
                <a:srgbClr val="000000"/>
              </a:buClr>
              <a:buSzPts val="800"/>
              <a:buFont typeface="Arial"/>
              <a:buChar char="●"/>
              <a:defRPr sz="800"/>
            </a:pPr>
            <a:r>
              <a:t>The easiest option is an email notification, sent automatically to a list of people you want to update.</a:t>
            </a:r>
          </a:p>
          <a:p>
            <a:pPr>
              <a:lnSpc>
                <a:spcPct val="115000"/>
              </a:lnSpc>
              <a:spcBef>
                <a:spcPts val="1200"/>
              </a:spcBef>
              <a:defRPr sz="1100"/>
            </a:pPr>
            <a:endParaRPr sz="800"/>
          </a:p>
          <a:p>
            <a:pPr>
              <a:lnSpc>
                <a:spcPct val="115000"/>
              </a:lnSpc>
              <a:defRPr sz="800"/>
            </a:pPr>
            <a:r>
              <a:t>image: </a:t>
            </a:r>
            <a:r>
              <a:rPr u="sng">
                <a:solidFill>
                  <a:schemeClr val="accent5"/>
                </a:solidFill>
                <a:uFill>
                  <a:solidFill>
                    <a:schemeClr val="accent5"/>
                  </a:solidFill>
                </a:uFill>
                <a:hlinkClick r:id="rId3" invalidUrl="" action="" tgtFrame="" tooltip="" history="1" highlightClick="0" endSnd="0"/>
              </a:rPr>
              <a:t>https://www.circl.lu/doc/misp/sharing/figures/MISP_scenario_example.png</a:t>
            </a:r>
            <a:r>
              <a:t>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Shape 325"/>
          <p:cNvSpPr/>
          <p:nvPr>
            <p:ph type="sldImg"/>
          </p:nvPr>
        </p:nvSpPr>
        <p:spPr>
          <a:prstGeom prst="rect">
            <a:avLst/>
          </a:prstGeom>
        </p:spPr>
        <p:txBody>
          <a:bodyPr/>
          <a:lstStyle/>
          <a:p>
            <a:pPr/>
          </a:p>
        </p:txBody>
      </p:sp>
      <p:sp>
        <p:nvSpPr>
          <p:cNvPr id="326" name="Shape 326"/>
          <p:cNvSpPr/>
          <p:nvPr>
            <p:ph type="body" sz="quarter" idx="1"/>
          </p:nvPr>
        </p:nvSpPr>
        <p:spPr>
          <a:prstGeom prst="rect">
            <a:avLst/>
          </a:prstGeom>
        </p:spPr>
        <p:txBody>
          <a:bodyPr/>
          <a:lstStyle/>
          <a:p>
            <a:pPr>
              <a:lnSpc>
                <a:spcPct val="115000"/>
              </a:lnSpc>
              <a:defRPr sz="800"/>
            </a:pPr>
            <a:r>
              <a:t>We’ve built custom integrations to help analysts work with information operations in MISP. </a:t>
            </a:r>
          </a:p>
          <a:p>
            <a:pPr marL="457200" indent="-282575">
              <a:lnSpc>
                <a:spcPct val="115000"/>
              </a:lnSpc>
              <a:spcBef>
                <a:spcPts val="1200"/>
              </a:spcBef>
              <a:buClr>
                <a:srgbClr val="000000"/>
              </a:buClr>
              <a:buSzPts val="800"/>
              <a:buFont typeface="Arial"/>
              <a:buChar char="●"/>
              <a:defRPr sz="800"/>
            </a:pPr>
            <a:r>
              <a:t>Slack bots help our analysts get data into the platform faster. </a:t>
            </a:r>
          </a:p>
          <a:p>
            <a:pPr marL="457200" indent="-282575">
              <a:lnSpc>
                <a:spcPct val="115000"/>
              </a:lnSpc>
              <a:buClr>
                <a:srgbClr val="000000"/>
              </a:buClr>
              <a:buSzPts val="800"/>
              <a:buFont typeface="Arial"/>
              <a:buChar char="●"/>
              <a:defRPr sz="800"/>
            </a:pPr>
            <a:r>
              <a:t>A one line Slack command saves users 10 minutes of work each use.  </a:t>
            </a:r>
          </a:p>
          <a:p>
            <a:pPr marL="457200" indent="-282575">
              <a:lnSpc>
                <a:spcPct val="115000"/>
              </a:lnSpc>
              <a:buClr>
                <a:srgbClr val="000000"/>
              </a:buClr>
              <a:buSzPts val="800"/>
              <a:buFont typeface="Arial"/>
              <a:buChar char="●"/>
              <a:defRPr sz="800"/>
            </a:pPr>
            <a:r>
              <a:t>The Slack bots use our open-source Python scripts to get data into MISP (using the MISP API) and we can similarly feeds MISP data from a  CSV, other formats or even other platforms.</a:t>
            </a:r>
          </a:p>
          <a:p>
            <a:pPr>
              <a:lnSpc>
                <a:spcPct val="115000"/>
              </a:lnSpc>
              <a:spcBef>
                <a:spcPts val="1200"/>
              </a:spcBef>
              <a:defRPr sz="1100"/>
            </a:pPr>
            <a:endParaRPr sz="800"/>
          </a:p>
          <a:p>
            <a:pPr>
              <a:lnSpc>
                <a:spcPct val="115000"/>
              </a:lnSpc>
              <a:defRPr sz="800"/>
            </a:pPr>
            <a:r>
              <a:t>MISP includes data enrichment modules and can additionally integrate with third-party microservices such as Cortex.</a:t>
            </a:r>
          </a:p>
          <a:p>
            <a:pPr marL="457200" indent="-282575">
              <a:lnSpc>
                <a:spcPct val="115000"/>
              </a:lnSpc>
              <a:spcBef>
                <a:spcPts val="1200"/>
              </a:spcBef>
              <a:buClr>
                <a:srgbClr val="000000"/>
              </a:buClr>
              <a:buSzPts val="800"/>
              <a:buFont typeface="Arial"/>
              <a:buChar char="●"/>
              <a:defRPr sz="800"/>
            </a:pPr>
            <a:r>
              <a:t>Data enrichment on atomic artifacts such as DNS lookups, domain registrations, and usernames.</a:t>
            </a:r>
          </a:p>
          <a:p>
            <a:pPr marL="457200" indent="-282575">
              <a:lnSpc>
                <a:spcPct val="115000"/>
              </a:lnSpc>
              <a:buClr>
                <a:srgbClr val="000000"/>
              </a:buClr>
              <a:buSzPts val="800"/>
              <a:buFont typeface="Arial"/>
              <a:buChar char="●"/>
              <a:defRPr sz="800"/>
            </a:pPr>
            <a:r>
              <a:t>Export results via ZMQ to data lake or additional services.</a:t>
            </a:r>
          </a:p>
          <a:p>
            <a:pPr>
              <a:lnSpc>
                <a:spcPct val="115000"/>
              </a:lnSpc>
              <a:spcBef>
                <a:spcPts val="1200"/>
              </a:spcBef>
              <a:defRPr sz="1100"/>
            </a:pPr>
            <a:endParaRPr sz="8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Shape 331"/>
          <p:cNvSpPr/>
          <p:nvPr>
            <p:ph type="sldImg"/>
          </p:nvPr>
        </p:nvSpPr>
        <p:spPr>
          <a:prstGeom prst="rect">
            <a:avLst/>
          </a:prstGeom>
        </p:spPr>
        <p:txBody>
          <a:bodyPr/>
          <a:lstStyle/>
          <a:p>
            <a:pPr/>
          </a:p>
        </p:txBody>
      </p:sp>
      <p:sp>
        <p:nvSpPr>
          <p:cNvPr id="332" name="Shape 332"/>
          <p:cNvSpPr/>
          <p:nvPr>
            <p:ph type="body" sz="quarter" idx="1"/>
          </p:nvPr>
        </p:nvSpPr>
        <p:spPr>
          <a:prstGeom prst="rect">
            <a:avLst/>
          </a:prstGeom>
        </p:spPr>
        <p:txBody>
          <a:bodyPr/>
          <a:lstStyle/>
          <a:p>
            <a:pPr>
              <a:lnSpc>
                <a:spcPct val="115000"/>
              </a:lnSpc>
              <a:defRPr sz="800"/>
            </a:pPr>
            <a:r>
              <a:t>Mostly, when people think about cognitive security, they look at platforms, public and government as responders. But as we catalogued counters, we found many types of people, resources and groups who could help, and work on how they could help. </a:t>
            </a:r>
          </a:p>
          <a:p>
            <a:pPr marL="457200" indent="-282575">
              <a:lnSpc>
                <a:spcPct val="115000"/>
              </a:lnSpc>
              <a:spcBef>
                <a:spcPts val="1200"/>
              </a:spcBef>
              <a:buClr>
                <a:srgbClr val="000000"/>
              </a:buClr>
              <a:buSzPts val="800"/>
              <a:buFont typeface="Arial"/>
              <a:buChar char="●"/>
              <a:defRPr sz="800"/>
            </a:pPr>
            <a:r>
              <a:t>One group CogSecCollab has supported is the information sharing and analysis organisations, the ISAOs and cyber Interpols.  These already share infosec information for critical sectors in the USA, and we helped stand up (and suggested the name for) one that shares cognitive security information to all the other ISAOs and ISACs: the CS-ISAO (Cognitive Security ISAO). </a:t>
            </a:r>
          </a:p>
          <a:p>
            <a:pPr marL="457200" indent="-282575">
              <a:lnSpc>
                <a:spcPct val="115000"/>
              </a:lnSpc>
              <a:buClr>
                <a:srgbClr val="000000"/>
              </a:buClr>
              <a:buSzPts val="800"/>
              <a:buFont typeface="Arial"/>
              <a:buChar char="●"/>
              <a:defRPr sz="800"/>
            </a:pPr>
            <a:r>
              <a:t>CogSecCollab got interrupted by Covid19, but open-sourced our countermeasures lists. It has ideas...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Shape 339"/>
          <p:cNvSpPr/>
          <p:nvPr>
            <p:ph type="sldImg"/>
          </p:nvPr>
        </p:nvSpPr>
        <p:spPr>
          <a:prstGeom prst="rect">
            <a:avLst/>
          </a:prstGeom>
        </p:spPr>
        <p:txBody>
          <a:bodyPr/>
          <a:lstStyle/>
          <a:p>
            <a:pPr/>
          </a:p>
        </p:txBody>
      </p:sp>
      <p:sp>
        <p:nvSpPr>
          <p:cNvPr id="340" name="Shape 340"/>
          <p:cNvSpPr/>
          <p:nvPr>
            <p:ph type="body" sz="quarter" idx="1"/>
          </p:nvPr>
        </p:nvSpPr>
        <p:spPr>
          <a:prstGeom prst="rect">
            <a:avLst/>
          </a:prstGeom>
        </p:spPr>
        <p:txBody>
          <a:bodyPr/>
          <a:lstStyle/>
          <a:p>
            <a:pPr>
              <a:lnSpc>
                <a:spcPct val="115000"/>
              </a:lnSpc>
              <a:defRPr sz="800"/>
            </a:pPr>
            <a:r>
              <a:t>We took the list of potential responders, the AMITT tactics list, the JP-13 list of effects (Detect, Deny etc), and a roomful of experts, and built a disinformation courses of action matrix.  Those JP-13 descriptions:</a:t>
            </a:r>
          </a:p>
          <a:p>
            <a:pPr marL="457200" indent="-282575">
              <a:lnSpc>
                <a:spcPct val="115000"/>
              </a:lnSpc>
              <a:spcBef>
                <a:spcPts val="1200"/>
              </a:spcBef>
              <a:buClr>
                <a:srgbClr val="000000"/>
              </a:buClr>
              <a:buSzPts val="800"/>
              <a:buFont typeface="Arial"/>
              <a:buChar char="●"/>
              <a:defRPr sz="800"/>
            </a:pPr>
            <a:r>
              <a:t>Detect: discover or discern the existence, presence, or fact of an intrusion into information systems. We included Detect because that’s what everyone was doing - looking, not reacting, and we wanted them to get that out of their systems.</a:t>
            </a:r>
          </a:p>
          <a:p>
            <a:pPr marL="457200" indent="-282575">
              <a:lnSpc>
                <a:spcPct val="115000"/>
              </a:lnSpc>
              <a:buClr>
                <a:srgbClr val="000000"/>
              </a:buClr>
              <a:buSzPts val="800"/>
              <a:buFont typeface="Arial"/>
              <a:buChar char="●"/>
              <a:defRPr sz="800"/>
            </a:pPr>
            <a:r>
              <a:t>Deny: prevent the adversary from accessing and using critical information, systems, and services.</a:t>
            </a:r>
          </a:p>
          <a:p>
            <a:pPr marL="457200" indent="-282575">
              <a:lnSpc>
                <a:spcPct val="115000"/>
              </a:lnSpc>
              <a:buClr>
                <a:srgbClr val="000000"/>
              </a:buClr>
              <a:buSzPts val="800"/>
              <a:buFont typeface="Arial"/>
              <a:buChar char="●"/>
              <a:defRPr sz="800"/>
            </a:pPr>
            <a:r>
              <a:t>Disrupt: break or interrupt the flow of information.</a:t>
            </a:r>
          </a:p>
          <a:p>
            <a:pPr marL="457200" indent="-282575">
              <a:lnSpc>
                <a:spcPct val="115000"/>
              </a:lnSpc>
              <a:buClr>
                <a:srgbClr val="000000"/>
              </a:buClr>
              <a:buSzPts val="800"/>
              <a:buFont typeface="Arial"/>
              <a:buChar char="●"/>
              <a:defRPr sz="800"/>
            </a:pPr>
            <a:r>
              <a:t>Degrade: reduce the effectiveness or efficiency of adversary command and control or communications systems, and information collection efforts or means.</a:t>
            </a:r>
          </a:p>
          <a:p>
            <a:pPr marL="457200" indent="-282575">
              <a:lnSpc>
                <a:spcPct val="115000"/>
              </a:lnSpc>
              <a:buClr>
                <a:srgbClr val="000000"/>
              </a:buClr>
              <a:buSzPts val="800"/>
              <a:buFont typeface="Arial"/>
              <a:buChar char="●"/>
              <a:defRPr sz="800"/>
            </a:pPr>
            <a:r>
              <a:t>Deceive: cause a person to believe what is not true. military deception seeks to mislead adversary decision makers by manipulating their perception of reality.</a:t>
            </a:r>
          </a:p>
          <a:p>
            <a:pPr marL="457200" indent="-282575">
              <a:lnSpc>
                <a:spcPct val="115000"/>
              </a:lnSpc>
              <a:buClr>
                <a:srgbClr val="000000"/>
              </a:buClr>
              <a:buSzPts val="800"/>
              <a:buFont typeface="Arial"/>
              <a:buChar char="●"/>
              <a:defRPr sz="800"/>
            </a:pPr>
            <a:r>
              <a:t>Destroy: damage a system or entity so badly that it cannot perform any function or be restored to a usable condition without being entirely rebuilt.</a:t>
            </a:r>
          </a:p>
          <a:p>
            <a:pPr marL="457200" indent="-282575">
              <a:lnSpc>
                <a:spcPct val="115000"/>
              </a:lnSpc>
              <a:buClr>
                <a:srgbClr val="000000"/>
              </a:buClr>
              <a:buSzPts val="800"/>
              <a:buFont typeface="Arial"/>
              <a:buChar char="●"/>
              <a:defRPr sz="800"/>
            </a:pPr>
            <a:r>
              <a:t>Deter: discourage. We added Deter to the list as a potentially useful category too.</a:t>
            </a:r>
          </a:p>
          <a:p>
            <a:pPr>
              <a:spcBef>
                <a:spcPts val="1200"/>
              </a:spcBef>
              <a:defRPr sz="1100"/>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Shape 150"/>
          <p:cNvSpPr/>
          <p:nvPr>
            <p:ph type="sldImg"/>
          </p:nvPr>
        </p:nvSpPr>
        <p:spPr>
          <a:prstGeom prst="rect">
            <a:avLst/>
          </a:prstGeom>
        </p:spPr>
        <p:txBody>
          <a:bodyPr/>
          <a:lstStyle/>
          <a:p>
            <a:pPr/>
          </a:p>
        </p:txBody>
      </p:sp>
      <p:sp>
        <p:nvSpPr>
          <p:cNvPr id="151" name="Shape 151"/>
          <p:cNvSpPr/>
          <p:nvPr>
            <p:ph type="body" sz="quarter" idx="1"/>
          </p:nvPr>
        </p:nvSpPr>
        <p:spPr>
          <a:prstGeom prst="rect">
            <a:avLst/>
          </a:prstGeom>
        </p:spPr>
        <p:txBody>
          <a:bodyPr/>
          <a:lstStyle/>
          <a:p>
            <a:pPr>
              <a:defRPr sz="900"/>
            </a:pPr>
            <a:r>
              <a:t>Examples of posts and where they should go</a:t>
            </a:r>
          </a:p>
          <a:p>
            <a:pPr marL="457200" indent="-285750">
              <a:lnSpc>
                <a:spcPct val="115000"/>
              </a:lnSpc>
              <a:spcBef>
                <a:spcPts val="600"/>
              </a:spcBef>
              <a:buClr>
                <a:srgbClr val="000000"/>
              </a:buClr>
              <a:buSzPts val="900"/>
              <a:buFont typeface="Arial"/>
              <a:buChar char="●"/>
              <a:defRPr sz="900"/>
            </a:pPr>
            <a:r>
              <a:t>A fun post about disinformation in the gas industry = Random</a:t>
            </a:r>
          </a:p>
          <a:p>
            <a:pPr marL="457200" indent="-285750">
              <a:lnSpc>
                <a:spcPct val="115000"/>
              </a:lnSpc>
              <a:buClr>
                <a:srgbClr val="000000"/>
              </a:buClr>
              <a:buSzPts val="900"/>
              <a:buFont typeface="Arial"/>
              <a:buChar char="●"/>
              <a:defRPr sz="900"/>
            </a:pPr>
            <a:r>
              <a:t>Non-medical political disinformation = Random</a:t>
            </a:r>
          </a:p>
          <a:p>
            <a:pPr marL="457200" indent="-285750">
              <a:lnSpc>
                <a:spcPct val="115000"/>
              </a:lnSpc>
              <a:buClr>
                <a:srgbClr val="000000"/>
              </a:buClr>
              <a:buSzPts val="900"/>
              <a:buFont typeface="Arial"/>
              <a:buChar char="●"/>
              <a:defRPr sz="900"/>
            </a:pPr>
            <a:r>
              <a:t>Extremist disinformation = Random, unless they’re part of a disinfo incident</a:t>
            </a:r>
          </a:p>
          <a:p>
            <a:pPr marL="457200" indent="-285750">
              <a:lnSpc>
                <a:spcPct val="115000"/>
              </a:lnSpc>
              <a:buClr>
                <a:srgbClr val="000000"/>
              </a:buClr>
              <a:buSzPts val="900"/>
              <a:buFont typeface="Arial"/>
              <a:buChar char="●"/>
              <a:defRPr sz="900"/>
            </a:pPr>
            <a:r>
              <a:t>An alert about a (non-sensitive) potential new incident = 4-Disinfo</a:t>
            </a:r>
          </a:p>
          <a:p>
            <a:pPr marL="457200" indent="-285750">
              <a:lnSpc>
                <a:spcPct val="115000"/>
              </a:lnSpc>
              <a:buClr>
                <a:srgbClr val="000000"/>
              </a:buClr>
              <a:buSzPts val="900"/>
              <a:buFont typeface="Arial"/>
              <a:buChar char="●"/>
              <a:defRPr sz="900"/>
            </a:pPr>
            <a:r>
              <a:t>Articles on health-related disinfo = 4-Disinfo</a:t>
            </a:r>
          </a:p>
          <a:p>
            <a:pPr marL="457200" indent="-285750">
              <a:lnSpc>
                <a:spcPct val="115000"/>
              </a:lnSpc>
              <a:buClr>
                <a:srgbClr val="000000"/>
              </a:buClr>
              <a:buSzPts val="900"/>
              <a:buFont typeface="Arial"/>
              <a:buChar char="●"/>
              <a:defRPr sz="900"/>
            </a:pPr>
            <a:r>
              <a:t>Cool tools and ideas = 4-Disinfo (unless sensitive)</a:t>
            </a:r>
          </a:p>
          <a:p>
            <a:pPr marL="457200" indent="-285750">
              <a:lnSpc>
                <a:spcPct val="115000"/>
              </a:lnSpc>
              <a:buClr>
                <a:srgbClr val="000000"/>
              </a:buClr>
              <a:buSzPts val="900"/>
              <a:buFont typeface="Arial"/>
              <a:buChar char="●"/>
              <a:defRPr sz="900"/>
            </a:pPr>
            <a:r>
              <a:t>Announcements = 4-Disinfo</a:t>
            </a:r>
          </a:p>
          <a:p>
            <a:pPr marL="457200" indent="-285750">
              <a:lnSpc>
                <a:spcPct val="115000"/>
              </a:lnSpc>
              <a:buClr>
                <a:srgbClr val="000000"/>
              </a:buClr>
              <a:buSzPts val="900"/>
              <a:buFont typeface="Arial"/>
              <a:buChar char="●"/>
              <a:defRPr sz="900"/>
            </a:pPr>
            <a:r>
              <a:t>News from other groups = 4-Disinfo</a:t>
            </a:r>
          </a:p>
          <a:p>
            <a:pPr marL="457200" indent="-285750">
              <a:lnSpc>
                <a:spcPct val="115000"/>
              </a:lnSpc>
              <a:buClr>
                <a:srgbClr val="000000"/>
              </a:buClr>
              <a:buSzPts val="900"/>
              <a:buFont typeface="Arial"/>
              <a:buChar char="●"/>
              <a:defRPr sz="900"/>
            </a:pPr>
            <a:r>
              <a:t>“How’s everyone doing” check-ins = 4-Disinfo and Triage</a:t>
            </a:r>
          </a:p>
          <a:p>
            <a:pPr marL="457200" indent="-285750">
              <a:lnSpc>
                <a:spcPct val="115000"/>
              </a:lnSpc>
              <a:buClr>
                <a:srgbClr val="000000"/>
              </a:buClr>
              <a:buSzPts val="900"/>
              <a:buFont typeface="Arial"/>
              <a:buChar char="●"/>
              <a:defRPr sz="900"/>
            </a:pPr>
            <a:r>
              <a:t>An alert about a (sensitive) potential new incident = Triage</a:t>
            </a:r>
          </a:p>
          <a:p>
            <a:pPr marL="457200" indent="-285750">
              <a:lnSpc>
                <a:spcPct val="115000"/>
              </a:lnSpc>
              <a:buClr>
                <a:srgbClr val="000000"/>
              </a:buClr>
              <a:buSzPts val="900"/>
              <a:buFont typeface="Arial"/>
              <a:buChar char="●"/>
              <a:defRPr sz="900"/>
            </a:pPr>
            <a:r>
              <a:t>A post about a sensitive incident that we need to keep in triage = Triage</a:t>
            </a:r>
          </a:p>
          <a:p>
            <a:pPr>
              <a:lnSpc>
                <a:spcPct val="115000"/>
              </a:lnSpc>
              <a:defRPr sz="900"/>
            </a:pPr>
            <a:r>
              <a:t>Our Channel Norms</a:t>
            </a:r>
          </a:p>
          <a:p>
            <a:pPr marL="457200" indent="-285750">
              <a:lnSpc>
                <a:spcPct val="115000"/>
              </a:lnSpc>
              <a:spcBef>
                <a:spcPts val="600"/>
              </a:spcBef>
              <a:buClr>
                <a:srgbClr val="000000"/>
              </a:buClr>
              <a:buSzPts val="900"/>
              <a:buFont typeface="Arial"/>
              <a:buChar char="●"/>
              <a:defRPr sz="900"/>
            </a:pPr>
            <a:r>
              <a:t>Follow the League code of conduct </a:t>
            </a:r>
            <a:r>
              <a:rPr u="sng">
                <a:solidFill>
                  <a:schemeClr val="accent5"/>
                </a:solidFill>
                <a:uFill>
                  <a:solidFill>
                    <a:schemeClr val="accent5"/>
                  </a:solidFill>
                </a:uFill>
                <a:hlinkClick r:id="rId3" invalidUrl="" action="" tgtFrame="" tooltip="" history="1" highlightClick="0" endSnd="0"/>
              </a:rPr>
              <a:t>https://cti-league.com/cti-league/code-of-conduct/</a:t>
            </a:r>
          </a:p>
          <a:p>
            <a:pPr marL="457200" indent="-285750">
              <a:lnSpc>
                <a:spcPct val="115000"/>
              </a:lnSpc>
              <a:buClr>
                <a:srgbClr val="000000"/>
              </a:buClr>
              <a:buSzPts val="900"/>
              <a:buFont typeface="Arial"/>
              <a:buChar char="●"/>
              <a:defRPr sz="900"/>
            </a:pPr>
            <a:r>
              <a:t>Don’t put disinformation into the disinformation channel without a warning that it is disinformation</a:t>
            </a:r>
          </a:p>
          <a:p>
            <a:pPr marL="457200" indent="-285750">
              <a:lnSpc>
                <a:spcPct val="115000"/>
              </a:lnSpc>
              <a:buClr>
                <a:srgbClr val="000000"/>
              </a:buClr>
              <a:buSzPts val="900"/>
              <a:buFont typeface="Arial"/>
              <a:buChar char="●"/>
              <a:defRPr sz="900"/>
            </a:pPr>
            <a:r>
              <a:t>Defang your urls (i.e., www[.]google[.]com)</a:t>
            </a:r>
          </a:p>
          <a:p>
            <a:pPr marL="457200" indent="-285750">
              <a:lnSpc>
                <a:spcPct val="115000"/>
              </a:lnSpc>
              <a:buClr>
                <a:srgbClr val="000000"/>
              </a:buClr>
              <a:buSzPts val="900"/>
              <a:buFont typeface="Arial"/>
              <a:buChar char="●"/>
              <a:defRPr sz="900"/>
            </a:pPr>
            <a:r>
              <a:t>Keep anything potentially triggering in threads</a:t>
            </a:r>
          </a:p>
          <a:p>
            <a:pPr marL="457200" indent="-285750">
              <a:lnSpc>
                <a:spcPct val="115000"/>
              </a:lnSpc>
              <a:buClr>
                <a:srgbClr val="000000"/>
              </a:buClr>
              <a:buSzPts val="900"/>
              <a:buFont typeface="Arial"/>
              <a:buChar char="●"/>
              <a:defRPr sz="900"/>
            </a:pPr>
            <a:r>
              <a:t>Incidents should be threaded, so please add posts related to incidents in the relevant thread</a:t>
            </a:r>
          </a:p>
          <a:p>
            <a:pPr marL="457200" indent="-285750">
              <a:lnSpc>
                <a:spcPct val="115000"/>
              </a:lnSpc>
              <a:buClr>
                <a:srgbClr val="000000"/>
              </a:buClr>
              <a:buSzPts val="900"/>
              <a:buFont typeface="Arial"/>
              <a:buChar char="●"/>
              <a:defRPr sz="900"/>
            </a:pPr>
            <a:r>
              <a:rPr u="sng">
                <a:solidFill>
                  <a:schemeClr val="accent5"/>
                </a:solidFill>
                <a:uFill>
                  <a:solidFill>
                    <a:schemeClr val="accent5"/>
                  </a:solidFill>
                </a:uFill>
                <a:hlinkClick r:id="rId4" invalidUrl="" action="" tgtFrame="" tooltip="" history="1" highlightClick="0" endSnd="0"/>
              </a:rPr>
              <a:t>Content Warnings</a:t>
            </a:r>
            <a:r>
              <a:t>: Live by the rule of “First, do no harm”</a:t>
            </a:r>
          </a:p>
          <a:p>
            <a:pPr marL="457200" indent="-285750">
              <a:lnSpc>
                <a:spcPct val="115000"/>
              </a:lnSpc>
              <a:buClr>
                <a:srgbClr val="000000"/>
              </a:buClr>
              <a:buSzPts val="900"/>
              <a:buFont typeface="Arial"/>
              <a:buChar char="●"/>
              <a:defRPr sz="900"/>
            </a:pPr>
            <a:r>
              <a:t>You can use “CW” to indicate that there’s a content warning</a:t>
            </a:r>
          </a:p>
          <a:p>
            <a:pPr marL="457200" indent="-285750">
              <a:lnSpc>
                <a:spcPct val="115000"/>
              </a:lnSpc>
              <a:buClr>
                <a:srgbClr val="000000"/>
              </a:buClr>
              <a:buSzPts val="900"/>
              <a:buFont typeface="Arial"/>
              <a:buChar char="●"/>
              <a:defRPr sz="900"/>
            </a:pPr>
            <a:r>
              <a:t>Types of content that require content warnings: Violence, Hatred, self harm, etc.</a:t>
            </a:r>
          </a:p>
          <a:p>
            <a:pPr>
              <a:defRPr sz="1100"/>
            </a:pPr>
            <a:endParaRPr b="1"/>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Shape 346"/>
          <p:cNvSpPr/>
          <p:nvPr>
            <p:ph type="sldImg"/>
          </p:nvPr>
        </p:nvSpPr>
        <p:spPr>
          <a:prstGeom prst="rect">
            <a:avLst/>
          </a:prstGeom>
        </p:spPr>
        <p:txBody>
          <a:bodyPr/>
          <a:lstStyle/>
          <a:p>
            <a:pPr/>
          </a:p>
        </p:txBody>
      </p:sp>
      <p:sp>
        <p:nvSpPr>
          <p:cNvPr id="347" name="Shape 347"/>
          <p:cNvSpPr/>
          <p:nvPr>
            <p:ph type="body" sz="quarter" idx="1"/>
          </p:nvPr>
        </p:nvSpPr>
        <p:spPr>
          <a:prstGeom prst="rect">
            <a:avLst/>
          </a:prstGeom>
        </p:spPr>
        <p:txBody>
          <a:bodyPr/>
          <a:lstStyle>
            <a:lvl1pPr>
              <a:lnSpc>
                <a:spcPct val="158000"/>
              </a:lnSpc>
              <a:spcBef>
                <a:spcPts val="3200"/>
              </a:spcBef>
              <a:defRPr sz="1000"/>
            </a:lvl1pPr>
          </a:lstStyle>
          <a:p>
            <a:pPr/>
            <a:r>
              <a:t>S: we’ve built out theory and examples for effects-based, tactic-based and doctrine-based countermeasures.  For Covid19, we’re using effects-based only at the moment: reporting to law enforcement, reporting to platforms, registrars etc.   We ran an exercise and cleanup that produced over 200 different ways to counter or mitigate disinformation incidents.  The list items above are JP-13 response types, and a rough grouping of the types of response possible, used to organise that list of countermeasures.  We’re pretty proud of moving the community past talking about looking at disinformation incidents and their only real responses being botnet takedowns and educating people, to seeing “TTP” in lots of groups’ slidesets. </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 name="Shape 354"/>
          <p:cNvSpPr/>
          <p:nvPr>
            <p:ph type="sldImg"/>
          </p:nvPr>
        </p:nvSpPr>
        <p:spPr>
          <a:prstGeom prst="rect">
            <a:avLst/>
          </a:prstGeom>
        </p:spPr>
        <p:txBody>
          <a:bodyPr/>
          <a:lstStyle/>
          <a:p>
            <a:pPr/>
          </a:p>
        </p:txBody>
      </p:sp>
      <p:sp>
        <p:nvSpPr>
          <p:cNvPr id="355" name="Shape 355"/>
          <p:cNvSpPr/>
          <p:nvPr>
            <p:ph type="body" sz="quarter" idx="1"/>
          </p:nvPr>
        </p:nvSpPr>
        <p:spPr>
          <a:prstGeom prst="rect">
            <a:avLst/>
          </a:prstGeom>
        </p:spPr>
        <p:txBody>
          <a:bodyPr/>
          <a:lstStyle>
            <a:lvl1pPr>
              <a:defRPr sz="1100"/>
            </a:lvl1pPr>
          </a:lstStyle>
          <a:p>
            <a:pPr/>
            <a:r>
              <a:t>AKA DS4DR</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 name="Shape 361"/>
          <p:cNvSpPr/>
          <p:nvPr>
            <p:ph type="sldImg"/>
          </p:nvPr>
        </p:nvSpPr>
        <p:spPr>
          <a:prstGeom prst="rect">
            <a:avLst/>
          </a:prstGeom>
        </p:spPr>
        <p:txBody>
          <a:bodyPr/>
          <a:lstStyle/>
          <a:p>
            <a:pPr/>
          </a:p>
        </p:txBody>
      </p:sp>
      <p:sp>
        <p:nvSpPr>
          <p:cNvPr id="362" name="Shape 362"/>
          <p:cNvSpPr/>
          <p:nvPr>
            <p:ph type="body" sz="quarter" idx="1"/>
          </p:nvPr>
        </p:nvSpPr>
        <p:spPr>
          <a:prstGeom prst="rect">
            <a:avLst/>
          </a:prstGeom>
        </p:spPr>
        <p:txBody>
          <a:bodyPr/>
          <a:lstStyle>
            <a:lvl1pPr>
              <a:defRPr sz="1100"/>
            </a:lvl1pPr>
          </a:lstStyle>
          <a:p>
            <a:pPr/>
            <a:r>
              <a:t>Also happening now: a trial run of the “Data Science for Disinformation Response” university course, on the CTI League disinfo training schedule. Lots of work collecting up work done so far on this, creating processes and tools to meet new needs, and planning out the future.  Most work at the moment is graph-based.</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8" name="Shape 368"/>
          <p:cNvSpPr/>
          <p:nvPr>
            <p:ph type="sldImg"/>
          </p:nvPr>
        </p:nvSpPr>
        <p:spPr>
          <a:prstGeom prst="rect">
            <a:avLst/>
          </a:prstGeom>
        </p:spPr>
        <p:txBody>
          <a:bodyPr/>
          <a:lstStyle/>
          <a:p>
            <a:pPr/>
          </a:p>
        </p:txBody>
      </p:sp>
      <p:sp>
        <p:nvSpPr>
          <p:cNvPr id="369" name="Shape 369"/>
          <p:cNvSpPr/>
          <p:nvPr>
            <p:ph type="body" sz="quarter" idx="1"/>
          </p:nvPr>
        </p:nvSpPr>
        <p:spPr>
          <a:prstGeom prst="rect">
            <a:avLst/>
          </a:prstGeom>
        </p:spPr>
        <p:txBody>
          <a:bodyPr/>
          <a:lstStyle/>
          <a:p>
            <a:pPr>
              <a:defRPr sz="1100"/>
            </a:pPr>
            <a:r>
              <a:t>The CogSecCollab has a datascience channel - it’s working on text-based algorithm needs. </a:t>
            </a:r>
          </a:p>
          <a:p>
            <a:pPr>
              <a:defRPr sz="1100"/>
            </a:pPr>
          </a:p>
          <a:p>
            <a:pPr>
              <a:defRPr sz="1100"/>
            </a:pPr>
            <a:r>
              <a:t>[Image: term co-occurrence graph for text clusters in EuVsDisinfo. Yeah, we also scraped a bunch of data]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5" name="Shape 375"/>
          <p:cNvSpPr/>
          <p:nvPr>
            <p:ph type="sldImg"/>
          </p:nvPr>
        </p:nvSpPr>
        <p:spPr>
          <a:prstGeom prst="rect">
            <a:avLst/>
          </a:prstGeom>
        </p:spPr>
        <p:txBody>
          <a:bodyPr/>
          <a:lstStyle/>
          <a:p>
            <a:pPr/>
          </a:p>
        </p:txBody>
      </p:sp>
      <p:sp>
        <p:nvSpPr>
          <p:cNvPr id="376" name="Shape 376"/>
          <p:cNvSpPr/>
          <p:nvPr>
            <p:ph type="body" sz="quarter" idx="1"/>
          </p:nvPr>
        </p:nvSpPr>
        <p:spPr>
          <a:prstGeom prst="rect">
            <a:avLst/>
          </a:prstGeom>
        </p:spPr>
        <p:txBody>
          <a:bodyPr/>
          <a:lstStyle/>
          <a:p>
            <a:pPr>
              <a:defRPr sz="1100"/>
            </a:pPr>
          </a:p>
          <a:p>
            <a:pPr>
              <a:defRPr sz="1100"/>
            </a:pPr>
            <a:r>
              <a:t>Not much on image processing yet, but give it a week… </a:t>
            </a:r>
          </a:p>
          <a:p>
            <a:pPr>
              <a:defRPr sz="1100"/>
            </a:pPr>
            <a:r>
              <a:t>[Image: </a:t>
            </a:r>
            <a:r>
              <a:rPr u="sng">
                <a:solidFill>
                  <a:schemeClr val="accent5"/>
                </a:solidFill>
                <a:uFill>
                  <a:solidFill>
                    <a:schemeClr val="accent5"/>
                  </a:solidFill>
                </a:uFill>
                <a:hlinkClick r:id="rId3" invalidUrl="" action="" tgtFrame="" tooltip="" history="1" highlightClick="0" endSnd="0"/>
              </a:rPr>
              <a:t>https://www.cnn.com/2019/05/23/politics/doctored-video-pelosi/index.html</a:t>
            </a:r>
            <a:r>
              <a:t>]</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4" name="Shape 384"/>
          <p:cNvSpPr/>
          <p:nvPr>
            <p:ph type="sldImg"/>
          </p:nvPr>
        </p:nvSpPr>
        <p:spPr>
          <a:prstGeom prst="rect">
            <a:avLst/>
          </a:prstGeom>
        </p:spPr>
        <p:txBody>
          <a:bodyPr/>
          <a:lstStyle/>
          <a:p>
            <a:pPr/>
          </a:p>
        </p:txBody>
      </p:sp>
      <p:sp>
        <p:nvSpPr>
          <p:cNvPr id="385" name="Shape 385"/>
          <p:cNvSpPr/>
          <p:nvPr>
            <p:ph type="body" sz="quarter" idx="1"/>
          </p:nvPr>
        </p:nvSpPr>
        <p:spPr>
          <a:prstGeom prst="rect">
            <a:avLst/>
          </a:prstGeom>
        </p:spPr>
        <p:txBody>
          <a:bodyPr/>
          <a:lstStyle/>
          <a:p>
            <a:pPr>
              <a:defRPr sz="1100"/>
            </a:pPr>
            <a:r>
              <a:t>Master narratives list:</a:t>
            </a:r>
            <a:r>
              <a:rPr u="sng">
                <a:solidFill>
                  <a:schemeClr val="accent5"/>
                </a:solidFill>
                <a:uFill>
                  <a:solidFill>
                    <a:schemeClr val="accent5"/>
                  </a:solidFill>
                </a:uFill>
                <a:hlinkClick r:id="rId3" invalidUrl="" action="" tgtFrame="" tooltip="" history="1" highlightClick="0" endSnd="0"/>
              </a:rPr>
              <a:t>https://docs.google.com/spreadsheets/d/1yoiHNNSkNq5HoNEFiSrYTAE3nuFnp9wMBMcsh-TRx_w/edit#gid=398450894</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9" name="Shape 389"/>
          <p:cNvSpPr/>
          <p:nvPr>
            <p:ph type="sldImg"/>
          </p:nvPr>
        </p:nvSpPr>
        <p:spPr>
          <a:prstGeom prst="rect">
            <a:avLst/>
          </a:prstGeom>
        </p:spPr>
        <p:txBody>
          <a:bodyPr/>
          <a:lstStyle/>
          <a:p>
            <a:pPr/>
          </a:p>
        </p:txBody>
      </p:sp>
      <p:sp>
        <p:nvSpPr>
          <p:cNvPr id="390" name="Shape 390"/>
          <p:cNvSpPr/>
          <p:nvPr>
            <p:ph type="body" sz="quarter" idx="1"/>
          </p:nvPr>
        </p:nvSpPr>
        <p:spPr>
          <a:prstGeom prst="rect">
            <a:avLst/>
          </a:prstGeom>
        </p:spPr>
        <p:txBody>
          <a:bodyPr/>
          <a:lstStyle/>
          <a:p>
            <a:pPr>
              <a:defRPr sz="1100"/>
            </a:pPr>
            <a:r>
              <a:t>And this is where we are now.  We tracked WeWontStayHome because it was part of the health incident. It was a very small incident, but it seeded a much larger incident (operationGridlock) later. We also saw the incident spread across countries and states.</a:t>
            </a:r>
          </a:p>
          <a:p>
            <a:pPr>
              <a:defRPr sz="1100"/>
            </a:pPr>
          </a:p>
          <a:p>
            <a:pPr>
              <a:defRPr sz="1100"/>
            </a:pPr>
            <a:r>
              <a:t>This is part of CTI’s history - we started with Googledocs and spreadsheets, and have been automating, scaling and speeding up from there.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defRPr sz="1100"/>
            </a:pPr>
            <a:r>
              <a:t>It’s false. It’s intentional.  It’s at scale. And the falsehood might not be in the content - the content, or the original poster’s intentions, might be clean, but the reuse, or amplification etc might be designed to create harm.  Alway look for the harms, and the motivations for those harms. </a:t>
            </a:r>
          </a:p>
          <a:p>
            <a:pPr>
              <a:defRPr sz="1100"/>
            </a:pPr>
          </a:p>
          <a:p>
            <a:pPr>
              <a:defRPr sz="1100"/>
            </a:pPr>
            <a:r>
              <a:t>Quote is misinfosec; </a:t>
            </a:r>
            <a:r>
              <a:rPr sz="1200">
                <a:latin typeface="Roboto"/>
                <a:ea typeface="Roboto"/>
                <a:cs typeface="Roboto"/>
                <a:sym typeface="Roboto"/>
              </a:rPr>
              <a:t>Image is from First Draft’s work on Information Disorder (Clare Wardle, 2017)</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a:p>
        </p:txBody>
      </p:sp>
      <p:sp>
        <p:nvSpPr>
          <p:cNvPr id="172" name="Shape 172"/>
          <p:cNvSpPr/>
          <p:nvPr>
            <p:ph type="body" sz="quarter" idx="1"/>
          </p:nvPr>
        </p:nvSpPr>
        <p:spPr>
          <a:prstGeom prst="rect">
            <a:avLst/>
          </a:prstGeom>
        </p:spPr>
        <p:txBody>
          <a:bodyPr/>
          <a:lstStyle/>
          <a:p>
            <a:pPr>
              <a:lnSpc>
                <a:spcPct val="115000"/>
              </a:lnSpc>
              <a:defRPr sz="1300">
                <a:solidFill>
                  <a:srgbClr val="FFFFFF"/>
                </a:solidFill>
              </a:defRPr>
            </a:pPr>
            <a:r>
              <a:t>Democracy</a:t>
            </a:r>
          </a:p>
          <a:p>
            <a:pPr marL="457200" indent="-314325">
              <a:lnSpc>
                <a:spcPct val="115000"/>
              </a:lnSpc>
              <a:spcBef>
                <a:spcPts val="1200"/>
              </a:spcBef>
              <a:buClr>
                <a:srgbClr val="FFFFFF"/>
              </a:buClr>
              <a:buSzPts val="1300"/>
              <a:buFont typeface="Arial"/>
              <a:buChar char="●"/>
              <a:defRPr sz="1300">
                <a:solidFill>
                  <a:srgbClr val="FFFFFF"/>
                </a:solidFill>
              </a:defRPr>
            </a:pPr>
            <a:r>
              <a:t>Require common political knowledge</a:t>
            </a:r>
          </a:p>
          <a:p>
            <a:pPr lvl="1" marL="914400" indent="-304800">
              <a:lnSpc>
                <a:spcPct val="115000"/>
              </a:lnSpc>
              <a:buClr>
                <a:srgbClr val="FFFFFF"/>
              </a:buClr>
              <a:buSzPts val="1200"/>
              <a:buFont typeface="Arial"/>
              <a:buChar char="●"/>
              <a:defRPr sz="1200">
                <a:solidFill>
                  <a:srgbClr val="FFFFFF"/>
                </a:solidFill>
              </a:defRPr>
            </a:pPr>
            <a:r>
              <a:t>Who the rulers are</a:t>
            </a:r>
          </a:p>
          <a:p>
            <a:pPr lvl="1" marL="914400" indent="-304800">
              <a:lnSpc>
                <a:spcPct val="115000"/>
              </a:lnSpc>
              <a:buClr>
                <a:srgbClr val="FFFFFF"/>
              </a:buClr>
              <a:buSzPts val="1200"/>
              <a:buFont typeface="Arial"/>
              <a:buChar char="●"/>
              <a:defRPr sz="1200">
                <a:solidFill>
                  <a:srgbClr val="FFFFFF"/>
                </a:solidFill>
              </a:defRPr>
            </a:pPr>
            <a:r>
              <a:t>Legitimacy of the rulers</a:t>
            </a:r>
          </a:p>
          <a:p>
            <a:pPr lvl="1" marL="914400" indent="-304800">
              <a:lnSpc>
                <a:spcPct val="115000"/>
              </a:lnSpc>
              <a:buClr>
                <a:srgbClr val="FFFFFF"/>
              </a:buClr>
              <a:buSzPts val="1200"/>
              <a:buFont typeface="Arial"/>
              <a:buChar char="●"/>
              <a:defRPr sz="1200">
                <a:solidFill>
                  <a:srgbClr val="FFFFFF"/>
                </a:solidFill>
              </a:defRPr>
            </a:pPr>
            <a:r>
              <a:t>How government works</a:t>
            </a:r>
          </a:p>
          <a:p>
            <a:pPr marL="457200" indent="-314325">
              <a:lnSpc>
                <a:spcPct val="115000"/>
              </a:lnSpc>
              <a:buClr>
                <a:srgbClr val="FFFFFF"/>
              </a:buClr>
              <a:buSzPts val="1300"/>
              <a:buFont typeface="Arial"/>
              <a:buChar char="●"/>
              <a:defRPr sz="1300">
                <a:solidFill>
                  <a:srgbClr val="FFFFFF"/>
                </a:solidFill>
              </a:defRPr>
            </a:pPr>
            <a:r>
              <a:t>Draw on contested political knowledge to solve problems</a:t>
            </a:r>
          </a:p>
          <a:p>
            <a:pPr marL="457200" indent="-314325">
              <a:lnSpc>
                <a:spcPct val="115000"/>
              </a:lnSpc>
              <a:buClr>
                <a:srgbClr val="FFFFFF"/>
              </a:buClr>
              <a:buSzPts val="1300"/>
              <a:buFont typeface="Arial"/>
              <a:buChar char="●"/>
              <a:defRPr sz="1300">
                <a:solidFill>
                  <a:srgbClr val="FFFFFF"/>
                </a:solidFill>
              </a:defRPr>
            </a:pPr>
            <a:r>
              <a:t>Vulnerable to attacks on common political knowledge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lvl1pPr>
              <a:lnSpc>
                <a:spcPct val="115000"/>
              </a:lnSpc>
              <a:defRPr sz="1200">
                <a:latin typeface="Roboto"/>
                <a:ea typeface="Roboto"/>
                <a:cs typeface="Roboto"/>
                <a:sym typeface="Roboto"/>
              </a:defRPr>
            </a:lvl1pPr>
          </a:lstStyle>
          <a:p>
            <a:pPr/>
            <a:r>
              <a:t>“How to best determine between Fact (or fake fact) and opinion (which may be protected speech)”</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Shape 214"/>
          <p:cNvSpPr/>
          <p:nvPr>
            <p:ph type="sldImg"/>
          </p:nvPr>
        </p:nvSpPr>
        <p:spPr>
          <a:prstGeom prst="rect">
            <a:avLst/>
          </a:prstGeom>
        </p:spPr>
        <p:txBody>
          <a:bodyPr/>
          <a:lstStyle/>
          <a:p>
            <a:pPr/>
          </a:p>
        </p:txBody>
      </p:sp>
      <p:sp>
        <p:nvSpPr>
          <p:cNvPr id="215" name="Shape 215"/>
          <p:cNvSpPr/>
          <p:nvPr>
            <p:ph type="body" sz="quarter" idx="1"/>
          </p:nvPr>
        </p:nvSpPr>
        <p:spPr>
          <a:prstGeom prst="rect">
            <a:avLst/>
          </a:prstGeom>
        </p:spPr>
        <p:txBody>
          <a:bodyPr/>
          <a:lstStyle>
            <a:lvl1pPr>
              <a:defRPr sz="1100"/>
            </a:lvl1pPr>
          </a:lstStyle>
          <a:p>
            <a:pPr/>
            <a:r>
              <a:t>None of this works without good models of how to describe and share disinformation.  This is what we see.  Disinformation creators have longer-term campaigns (e.g. destabilise French politics).  They create incidents (e.g. a short burst of messages around a specific topic or event), based on narratives, which are the stories that we tell ourselves about who we are, who we belong to, who we don’t belong to.  Narratives are the level that most disinformation works at.  But as responders, what we generally see are the artefacts: the messages, the images, the accounts, the relationships and groups.  Misinfosec moved the conversation around disinformation from artefacts to incidents and narratives.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hape 258"/>
          <p:cNvSpPr/>
          <p:nvPr>
            <p:ph type="sldImg"/>
          </p:nvPr>
        </p:nvSpPr>
        <p:spPr>
          <a:prstGeom prst="rect">
            <a:avLst/>
          </a:prstGeom>
        </p:spPr>
        <p:txBody>
          <a:bodyPr/>
          <a:lstStyle/>
          <a:p>
            <a:pPr/>
          </a:p>
        </p:txBody>
      </p:sp>
      <p:sp>
        <p:nvSpPr>
          <p:cNvPr id="259" name="Shape 259"/>
          <p:cNvSpPr/>
          <p:nvPr>
            <p:ph type="body" sz="quarter" idx="1"/>
          </p:nvPr>
        </p:nvSpPr>
        <p:spPr>
          <a:prstGeom prst="rect">
            <a:avLst/>
          </a:prstGeom>
        </p:spPr>
        <p:txBody>
          <a:bodyPr/>
          <a:lstStyle/>
          <a:p>
            <a:pPr>
              <a:defRPr sz="1100"/>
            </a:pPr>
            <a:r>
              <a:t>Running a large group also doesn’t work without processes.  This is the current CTI stack - reusing threat intelligence tools for disinformation incidents, modifying them to fit. </a:t>
            </a:r>
          </a:p>
          <a:p>
            <a:pPr>
              <a:defRPr sz="1100"/>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Shape 263"/>
          <p:cNvSpPr/>
          <p:nvPr>
            <p:ph type="sldImg"/>
          </p:nvPr>
        </p:nvSpPr>
        <p:spPr>
          <a:prstGeom prst="rect">
            <a:avLst/>
          </a:prstGeom>
        </p:spPr>
        <p:txBody>
          <a:bodyPr/>
          <a:lstStyle/>
          <a:p>
            <a:pPr/>
          </a:p>
        </p:txBody>
      </p:sp>
      <p:sp>
        <p:nvSpPr>
          <p:cNvPr id="264" name="Shape 264"/>
          <p:cNvSpPr/>
          <p:nvPr>
            <p:ph type="body" sz="quarter" idx="1"/>
          </p:nvPr>
        </p:nvSpPr>
        <p:spPr>
          <a:prstGeom prst="rect">
            <a:avLst/>
          </a:prstGeom>
        </p:spPr>
        <p:txBody>
          <a:bodyPr/>
          <a:lstStyle>
            <a:lvl1pPr>
              <a:defRPr sz="1100"/>
            </a:lvl1pPr>
          </a:lstStyle>
          <a:p>
            <a:pPr/>
            <a:r>
              <a:t>Satire and conspiracies - sometimes used as a gateway drug into more worrying groups.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 name="Shape 269"/>
          <p:cNvSpPr/>
          <p:nvPr>
            <p:ph type="sldImg"/>
          </p:nvPr>
        </p:nvSpPr>
        <p:spPr>
          <a:prstGeom prst="rect">
            <a:avLst/>
          </a:prstGeom>
        </p:spPr>
        <p:txBody>
          <a:bodyPr/>
          <a:lstStyle/>
          <a:p>
            <a:pPr/>
          </a:p>
        </p:txBody>
      </p:sp>
      <p:sp>
        <p:nvSpPr>
          <p:cNvPr id="270" name="Shape 270"/>
          <p:cNvSpPr/>
          <p:nvPr>
            <p:ph type="body" sz="quarter" idx="1"/>
          </p:nvPr>
        </p:nvSpPr>
        <p:spPr>
          <a:prstGeom prst="rect">
            <a:avLst/>
          </a:prstGeom>
        </p:spPr>
        <p:txBody>
          <a:bodyPr/>
          <a:lstStyle/>
          <a:p>
            <a:pPr>
              <a:defRPr sz="1100"/>
            </a:pPr>
          </a:p>
          <a:p>
            <a:pPr>
              <a:defRPr sz="1100"/>
            </a:pPr>
            <a:r>
              <a:t>We’re looking for, and trying to reduce, harms.  In this deployment, we’re specifically looking for medical harms.  This is important because this year, social media companies, politicans etc shifted their definition of ‘bad’ from immediate calls for violence to the idea of digital harms where the effects might be delayed.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Google Shape;10;p2"/>
          <p:cNvSpPr/>
          <p:nvPr/>
        </p:nvSpPr>
        <p:spPr>
          <a:xfrm>
            <a:off x="1524800" y="672605"/>
            <a:ext cx="1081626" cy="11249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path>
            </a:pathLst>
          </a:custGeom>
          <a:ln w="28575">
            <a:solidFill>
              <a:schemeClr val="accent5"/>
            </a:solidFill>
            <a:miter lim="8000"/>
          </a:ln>
        </p:spPr>
        <p:txBody>
          <a:bodyPr lIns="0" tIns="0" rIns="0" bIns="0"/>
          <a:lstStyle/>
          <a:p>
            <a:pPr>
              <a:defRPr>
                <a:solidFill>
                  <a:srgbClr val="000000"/>
                </a:solidFill>
              </a:defRPr>
            </a:pPr>
          </a:p>
        </p:txBody>
      </p:sp>
      <p:sp>
        <p:nvSpPr>
          <p:cNvPr id="12" name="Google Shape;11;p2"/>
          <p:cNvSpPr/>
          <p:nvPr/>
        </p:nvSpPr>
        <p:spPr>
          <a:xfrm rot="10800000">
            <a:off x="6537562" y="3342925"/>
            <a:ext cx="1081626" cy="11249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path>
            </a:pathLst>
          </a:custGeom>
          <a:ln w="28575">
            <a:solidFill>
              <a:schemeClr val="accent5"/>
            </a:solidFill>
            <a:miter lim="8000"/>
          </a:ln>
        </p:spPr>
        <p:txBody>
          <a:bodyPr lIns="0" tIns="0" rIns="0" bIns="0"/>
          <a:lstStyle/>
          <a:p>
            <a:pPr>
              <a:defRPr>
                <a:solidFill>
                  <a:srgbClr val="000000"/>
                </a:solidFill>
              </a:defRPr>
            </a:pPr>
          </a:p>
        </p:txBody>
      </p:sp>
      <p:sp>
        <p:nvSpPr>
          <p:cNvPr id="13" name="Google Shape;12;p2"/>
          <p:cNvSpPr/>
          <p:nvPr/>
        </p:nvSpPr>
        <p:spPr>
          <a:xfrm>
            <a:off x="4359602" y="2817464"/>
            <a:ext cx="424801" cy="1"/>
          </a:xfrm>
          <a:prstGeom prst="line">
            <a:avLst/>
          </a:prstGeom>
          <a:ln w="38100">
            <a:solidFill>
              <a:schemeClr val="accent4"/>
            </a:solidFill>
          </a:ln>
        </p:spPr>
        <p:txBody>
          <a:bodyPr lIns="0" tIns="0" rIns="0" bIns="0"/>
          <a:lstStyle/>
          <a:p>
            <a:pPr/>
          </a:p>
        </p:txBody>
      </p:sp>
      <p:sp>
        <p:nvSpPr>
          <p:cNvPr id="14" name="Title Text"/>
          <p:cNvSpPr txBox="1"/>
          <p:nvPr>
            <p:ph type="title"/>
          </p:nvPr>
        </p:nvSpPr>
        <p:spPr>
          <a:xfrm>
            <a:off x="1680302" y="1188925"/>
            <a:ext cx="5783401" cy="1457401"/>
          </a:xfrm>
          <a:prstGeom prst="rect">
            <a:avLst/>
          </a:prstGeom>
        </p:spPr>
        <p:txBody>
          <a:bodyPr/>
          <a:lstStyle>
            <a:lvl1pPr algn="ctr">
              <a:defRPr sz="4000"/>
            </a:lvl1pPr>
          </a:lstStyle>
          <a:p>
            <a:pPr/>
            <a:r>
              <a:t>Title Text</a:t>
            </a:r>
          </a:p>
        </p:txBody>
      </p:sp>
      <p:sp>
        <p:nvSpPr>
          <p:cNvPr id="15" name="Body Level One…"/>
          <p:cNvSpPr txBox="1"/>
          <p:nvPr>
            <p:ph type="body" sz="quarter" idx="1"/>
          </p:nvPr>
        </p:nvSpPr>
        <p:spPr>
          <a:xfrm>
            <a:off x="1680302" y="3049449"/>
            <a:ext cx="5783401" cy="909001"/>
          </a:xfrm>
          <a:prstGeom prst="rect">
            <a:avLst/>
          </a:prstGeom>
        </p:spPr>
        <p:txBody>
          <a:bodyPr>
            <a:normAutofit fontScale="100000" lnSpcReduction="0"/>
          </a:bodyPr>
          <a:lstStyle>
            <a:lvl1pPr marL="342900" indent="-228600" algn="ctr">
              <a:lnSpc>
                <a:spcPct val="100000"/>
              </a:lnSpc>
              <a:buClrTx/>
              <a:buSzTx/>
              <a:buFontTx/>
              <a:buNone/>
              <a:defRPr sz="2400">
                <a:solidFill>
                  <a:schemeClr val="accent5"/>
                </a:solidFill>
                <a:latin typeface="Roboto Slab"/>
                <a:ea typeface="Roboto Slab"/>
                <a:cs typeface="Roboto Slab"/>
                <a:sym typeface="Roboto Slab"/>
              </a:defRPr>
            </a:lvl1pPr>
            <a:lvl2pPr marL="342900" indent="254000" algn="ctr">
              <a:lnSpc>
                <a:spcPct val="100000"/>
              </a:lnSpc>
              <a:buClrTx/>
              <a:buSzTx/>
              <a:buFontTx/>
              <a:buNone/>
              <a:defRPr sz="2400">
                <a:solidFill>
                  <a:schemeClr val="accent5"/>
                </a:solidFill>
                <a:latin typeface="Roboto Slab"/>
                <a:ea typeface="Roboto Slab"/>
                <a:cs typeface="Roboto Slab"/>
                <a:sym typeface="Roboto Slab"/>
              </a:defRPr>
            </a:lvl2pPr>
            <a:lvl3pPr marL="342900" indent="711200" algn="ctr">
              <a:lnSpc>
                <a:spcPct val="100000"/>
              </a:lnSpc>
              <a:buClrTx/>
              <a:buSzTx/>
              <a:buFontTx/>
              <a:buNone/>
              <a:defRPr sz="2400">
                <a:solidFill>
                  <a:schemeClr val="accent5"/>
                </a:solidFill>
                <a:latin typeface="Roboto Slab"/>
                <a:ea typeface="Roboto Slab"/>
                <a:cs typeface="Roboto Slab"/>
                <a:sym typeface="Roboto Slab"/>
              </a:defRPr>
            </a:lvl3pPr>
            <a:lvl4pPr marL="342900" indent="1168400" algn="ctr">
              <a:lnSpc>
                <a:spcPct val="100000"/>
              </a:lnSpc>
              <a:buClrTx/>
              <a:buSzTx/>
              <a:buFontTx/>
              <a:buNone/>
              <a:defRPr sz="2400">
                <a:solidFill>
                  <a:schemeClr val="accent5"/>
                </a:solidFill>
                <a:latin typeface="Roboto Slab"/>
                <a:ea typeface="Roboto Slab"/>
                <a:cs typeface="Roboto Slab"/>
                <a:sym typeface="Roboto Slab"/>
              </a:defRPr>
            </a:lvl4pPr>
            <a:lvl5pPr marL="342900" indent="1625600" algn="ctr">
              <a:lnSpc>
                <a:spcPct val="100000"/>
              </a:lnSpc>
              <a:buClrTx/>
              <a:buSzTx/>
              <a:buFontTx/>
              <a:buNone/>
              <a:defRPr sz="2400">
                <a:solidFill>
                  <a:schemeClr val="accent5"/>
                </a:solidFill>
                <a:latin typeface="Roboto Slab"/>
                <a:ea typeface="Roboto Slab"/>
                <a:cs typeface="Roboto Slab"/>
                <a:sym typeface="Roboto Slab"/>
              </a:defRPr>
            </a:lvl5pPr>
          </a:lstStyle>
          <a:p>
            <a:pPr/>
            <a:r>
              <a:t>Body Level One</a:t>
            </a:r>
          </a:p>
          <a:p>
            <a:pPr lvl="1"/>
            <a:r>
              <a:t>Body Level Two</a:t>
            </a:r>
          </a:p>
          <a:p>
            <a:pPr lvl="2"/>
            <a:r>
              <a:t>Body Level Three</a:t>
            </a:r>
          </a:p>
          <a:p>
            <a:pPr lvl="3"/>
            <a:r>
              <a:t>Body Level Four</a:t>
            </a:r>
          </a:p>
          <a:p>
            <a:pPr lvl="4"/>
            <a:r>
              <a:t>Body Level Five</a:t>
            </a:r>
          </a:p>
        </p:txBody>
      </p:sp>
      <p:sp>
        <p:nvSpPr>
          <p:cNvPr id="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spTree>
      <p:nvGrpSpPr>
        <p:cNvPr id="1" name=""/>
        <p:cNvGrpSpPr/>
        <p:nvPr/>
      </p:nvGrpSpPr>
      <p:grpSpPr>
        <a:xfrm>
          <a:off x="0" y="0"/>
          <a:ext cx="0" cy="0"/>
          <a:chOff x="0" y="0"/>
          <a:chExt cx="0" cy="0"/>
        </a:xfrm>
      </p:grpSpPr>
      <p:sp>
        <p:nvSpPr>
          <p:cNvPr id="99" name="Google Shape;53;p11"/>
          <p:cNvSpPr/>
          <p:nvPr/>
        </p:nvSpPr>
        <p:spPr>
          <a:xfrm>
            <a:off x="149" y="5076825"/>
            <a:ext cx="9143702" cy="66600"/>
          </a:xfrm>
          <a:prstGeom prst="rect">
            <a:avLst/>
          </a:prstGeom>
          <a:solidFill>
            <a:schemeClr val="accent4"/>
          </a:solidFill>
          <a:ln w="12700">
            <a:miter lim="400000"/>
          </a:ln>
        </p:spPr>
        <p:txBody>
          <a:bodyPr lIns="0" tIns="0" rIns="0" bIns="0" anchor="ctr"/>
          <a:lstStyle/>
          <a:p>
            <a:pPr>
              <a:defRPr>
                <a:solidFill>
                  <a:srgbClr val="000000"/>
                </a:solidFill>
              </a:defRPr>
            </a:pPr>
          </a:p>
        </p:txBody>
      </p:sp>
      <p:sp>
        <p:nvSpPr>
          <p:cNvPr id="100" name="xx%"/>
          <p:cNvSpPr txBox="1"/>
          <p:nvPr>
            <p:ph type="title" hasCustomPrompt="1"/>
          </p:nvPr>
        </p:nvSpPr>
        <p:spPr>
          <a:xfrm>
            <a:off x="387899" y="1152450"/>
            <a:ext cx="8368202" cy="1538400"/>
          </a:xfrm>
          <a:prstGeom prst="rect">
            <a:avLst/>
          </a:prstGeom>
        </p:spPr>
        <p:txBody>
          <a:bodyPr anchor="ctr"/>
          <a:lstStyle>
            <a:lvl1pPr algn="ctr">
              <a:defRPr sz="13000">
                <a:solidFill>
                  <a:schemeClr val="accent5"/>
                </a:solidFill>
              </a:defRPr>
            </a:lvl1pPr>
          </a:lstStyle>
          <a:p>
            <a:pPr/>
            <a:r>
              <a:t>xx%</a:t>
            </a:r>
          </a:p>
        </p:txBody>
      </p:sp>
      <p:sp>
        <p:nvSpPr>
          <p:cNvPr id="101" name="Body Level One…"/>
          <p:cNvSpPr txBox="1"/>
          <p:nvPr>
            <p:ph type="body" sz="quarter" idx="1"/>
          </p:nvPr>
        </p:nvSpPr>
        <p:spPr>
          <a:xfrm>
            <a:off x="387899" y="2919450"/>
            <a:ext cx="8368202" cy="1071601"/>
          </a:xfrm>
          <a:prstGeom prst="rect">
            <a:avLst/>
          </a:prstGeom>
        </p:spPr>
        <p:txBody>
          <a:bodyPr>
            <a:normAutofit fontScale="100000" lnSpcReduction="0"/>
          </a:bodyPr>
          <a:lstStyle>
            <a:lvl1pPr algn="ctr"/>
            <a:lvl2pPr algn="ctr"/>
            <a:lvl3pPr algn="ctr"/>
            <a:lvl4pPr algn="ctr"/>
            <a:lvl5pPr algn="ctr"/>
          </a:lstStyle>
          <a:p>
            <a:pPr/>
            <a:r>
              <a:t>Body Level One</a:t>
            </a:r>
          </a:p>
          <a:p>
            <a:pPr lvl="1"/>
            <a:r>
              <a:t>Body Level Two</a:t>
            </a:r>
          </a:p>
          <a:p>
            <a:pPr lvl="2"/>
            <a:r>
              <a:t>Body Level Three</a:t>
            </a:r>
          </a:p>
          <a:p>
            <a:pPr lvl="3"/>
            <a:r>
              <a:t>Body Level Four</a:t>
            </a:r>
          </a:p>
          <a:p>
            <a:pPr lvl="4"/>
            <a:r>
              <a:t>Body Level Five</a:t>
            </a:r>
          </a:p>
        </p:txBody>
      </p:sp>
      <p:sp>
        <p:nvSpPr>
          <p:cNvPr id="10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BJECT_WITH_CAPTION_TEXT">
    <p:spTree>
      <p:nvGrpSpPr>
        <p:cNvPr id="1" name=""/>
        <p:cNvGrpSpPr/>
        <p:nvPr/>
      </p:nvGrpSpPr>
      <p:grpSpPr>
        <a:xfrm>
          <a:off x="0" y="0"/>
          <a:ext cx="0" cy="0"/>
          <a:chOff x="0" y="0"/>
          <a:chExt cx="0" cy="0"/>
        </a:xfrm>
      </p:grpSpPr>
      <p:sp>
        <p:nvSpPr>
          <p:cNvPr id="116" name="Title Text"/>
          <p:cNvSpPr txBox="1"/>
          <p:nvPr>
            <p:ph type="title"/>
          </p:nvPr>
        </p:nvSpPr>
        <p:spPr>
          <a:xfrm>
            <a:off x="414337" y="1405730"/>
            <a:ext cx="2860801" cy="945001"/>
          </a:xfrm>
          <a:prstGeom prst="rect">
            <a:avLst/>
          </a:prstGeom>
        </p:spPr>
        <p:txBody>
          <a:bodyPr lIns="34249" tIns="34249" rIns="34249" bIns="34249" anchor="ctr"/>
          <a:lstStyle>
            <a:lvl1pPr algn="r">
              <a:defRPr sz="3000">
                <a:latin typeface="Corbel"/>
                <a:ea typeface="Corbel"/>
                <a:cs typeface="Corbel"/>
                <a:sym typeface="Corbel"/>
              </a:defRPr>
            </a:lvl1pPr>
          </a:lstStyle>
          <a:p>
            <a:pPr/>
            <a:r>
              <a:t>Title Text</a:t>
            </a:r>
          </a:p>
        </p:txBody>
      </p:sp>
      <p:sp>
        <p:nvSpPr>
          <p:cNvPr id="117" name="Body Level One…"/>
          <p:cNvSpPr txBox="1"/>
          <p:nvPr>
            <p:ph type="body" idx="1"/>
          </p:nvPr>
        </p:nvSpPr>
        <p:spPr>
          <a:xfrm>
            <a:off x="3486150" y="0"/>
            <a:ext cx="5658000" cy="5142301"/>
          </a:xfrm>
          <a:prstGeom prst="rect">
            <a:avLst/>
          </a:prstGeom>
        </p:spPr>
        <p:txBody>
          <a:bodyPr lIns="34249" tIns="34249" rIns="34249" bIns="34249" anchor="ctr">
            <a:normAutofit fontScale="100000" lnSpcReduction="0"/>
          </a:bodyPr>
          <a:lstStyle>
            <a:lvl1pPr indent="-317500">
              <a:lnSpc>
                <a:spcPct val="100000"/>
              </a:lnSpc>
              <a:buChar char="•"/>
              <a:defRPr>
                <a:latin typeface="Corbel"/>
                <a:ea typeface="Corbel"/>
                <a:cs typeface="Corbel"/>
                <a:sym typeface="Corbel"/>
              </a:defRPr>
            </a:lvl1pPr>
            <a:lvl2pPr>
              <a:lnSpc>
                <a:spcPct val="100000"/>
              </a:lnSpc>
              <a:buChar char="•"/>
              <a:defRPr>
                <a:latin typeface="Corbel"/>
                <a:ea typeface="Corbel"/>
                <a:cs typeface="Corbel"/>
                <a:sym typeface="Corbel"/>
              </a:defRPr>
            </a:lvl2pPr>
            <a:lvl3pPr>
              <a:lnSpc>
                <a:spcPct val="100000"/>
              </a:lnSpc>
              <a:buChar char="•"/>
              <a:defRPr>
                <a:latin typeface="Corbel"/>
                <a:ea typeface="Corbel"/>
                <a:cs typeface="Corbel"/>
                <a:sym typeface="Corbel"/>
              </a:defRPr>
            </a:lvl3pPr>
            <a:lvl4pPr>
              <a:lnSpc>
                <a:spcPct val="100000"/>
              </a:lnSpc>
              <a:buChar char="•"/>
              <a:defRPr>
                <a:latin typeface="Corbel"/>
                <a:ea typeface="Corbel"/>
                <a:cs typeface="Corbel"/>
                <a:sym typeface="Corbel"/>
              </a:defRPr>
            </a:lvl4pPr>
            <a:lvl5pPr>
              <a:lnSpc>
                <a:spcPct val="100000"/>
              </a:lnSpc>
              <a:buChar char="•"/>
              <a:defRPr>
                <a:latin typeface="Corbel"/>
                <a:ea typeface="Corbel"/>
                <a:cs typeface="Corbel"/>
                <a:sym typeface="Corbel"/>
              </a:defRPr>
            </a:lvl5pPr>
          </a:lstStyle>
          <a:p>
            <a:pPr/>
            <a:r>
              <a:t>Body Level One</a:t>
            </a:r>
          </a:p>
          <a:p>
            <a:pPr lvl="1"/>
            <a:r>
              <a:t>Body Level Two</a:t>
            </a:r>
          </a:p>
          <a:p>
            <a:pPr lvl="2"/>
            <a:r>
              <a:t>Body Level Three</a:t>
            </a:r>
          </a:p>
          <a:p>
            <a:pPr lvl="3"/>
            <a:r>
              <a:t>Body Level Four</a:t>
            </a:r>
          </a:p>
          <a:p>
            <a:pPr lvl="4"/>
            <a:r>
              <a:t>Body Level Five</a:t>
            </a:r>
          </a:p>
        </p:txBody>
      </p:sp>
      <p:sp>
        <p:nvSpPr>
          <p:cNvPr id="118" name="Google Shape;63;p13"/>
          <p:cNvSpPr txBox="1"/>
          <p:nvPr>
            <p:ph type="body" sz="quarter" idx="21"/>
          </p:nvPr>
        </p:nvSpPr>
        <p:spPr>
          <a:xfrm>
            <a:off x="414337" y="2350729"/>
            <a:ext cx="2860801" cy="1512301"/>
          </a:xfrm>
          <a:prstGeom prst="rect">
            <a:avLst/>
          </a:prstGeom>
        </p:spPr>
        <p:txBody>
          <a:bodyPr lIns="34249" tIns="34249" rIns="34249" bIns="34249">
            <a:normAutofit fontScale="100000" lnSpcReduction="0"/>
          </a:bodyPr>
          <a:lstStyle/>
          <a:p>
            <a:pPr indent="-317500">
              <a:lnSpc>
                <a:spcPct val="100000"/>
              </a:lnSpc>
              <a:spcBef>
                <a:spcPts val="800"/>
              </a:spcBef>
              <a:buChar char="•"/>
            </a:pPr>
          </a:p>
        </p:txBody>
      </p:sp>
      <p:sp>
        <p:nvSpPr>
          <p:cNvPr id="119" name="Slide Number"/>
          <p:cNvSpPr txBox="1"/>
          <p:nvPr>
            <p:ph type="sldNum" sz="quarter" idx="2"/>
          </p:nvPr>
        </p:nvSpPr>
        <p:spPr>
          <a:xfrm>
            <a:off x="8461968" y="4453056"/>
            <a:ext cx="182801" cy="182801"/>
          </a:xfrm>
          <a:prstGeom prst="rect">
            <a:avLst/>
          </a:prstGeom>
        </p:spPr>
        <p:txBody>
          <a:bodyPr lIns="34249" tIns="34249" rIns="34249" bIns="34249"/>
          <a:lstStyle>
            <a:lvl1pPr>
              <a:defRPr sz="800">
                <a:latin typeface="Corbel"/>
                <a:ea typeface="Corbel"/>
                <a:cs typeface="Corbel"/>
                <a:sym typeface="Corbe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126" name="Title Text"/>
          <p:cNvSpPr txBox="1"/>
          <p:nvPr>
            <p:ph type="title"/>
          </p:nvPr>
        </p:nvSpPr>
        <p:spPr>
          <a:xfrm>
            <a:off x="514351" y="457200"/>
            <a:ext cx="8130600" cy="945000"/>
          </a:xfrm>
          <a:prstGeom prst="rect">
            <a:avLst/>
          </a:prstGeom>
        </p:spPr>
        <p:txBody>
          <a:bodyPr lIns="34249" tIns="34249" rIns="34249" bIns="34249" anchor="ctr"/>
          <a:lstStyle>
            <a:lvl1pPr>
              <a:defRPr sz="3000"/>
            </a:lvl1pPr>
          </a:lstStyle>
          <a:p>
            <a:pPr/>
            <a:r>
              <a:t>Title Text</a:t>
            </a:r>
          </a:p>
        </p:txBody>
      </p:sp>
      <p:sp>
        <p:nvSpPr>
          <p:cNvPr id="127" name="Slide Number"/>
          <p:cNvSpPr txBox="1"/>
          <p:nvPr>
            <p:ph type="sldNum" sz="quarter" idx="2"/>
          </p:nvPr>
        </p:nvSpPr>
        <p:spPr>
          <a:xfrm>
            <a:off x="6217727" y="4603465"/>
            <a:ext cx="335474" cy="327722"/>
          </a:xfrm>
          <a:prstGeom prst="rect">
            <a:avLst/>
          </a:prstGeom>
        </p:spPr>
        <p:txBody>
          <a:bodyPr lIns="34249" tIns="34249" rIns="34249" bIns="34249"/>
          <a:lstStyle>
            <a:lvl1pPr>
              <a:defRPr sz="1800">
                <a:latin typeface="+mn-lt"/>
                <a:ea typeface="+mn-ea"/>
                <a:cs typeface="+mn-cs"/>
                <a:sym typeface="Aria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spTree>
      <p:nvGrpSpPr>
        <p:cNvPr id="1" name=""/>
        <p:cNvGrpSpPr/>
        <p:nvPr/>
      </p:nvGrpSpPr>
      <p:grpSpPr>
        <a:xfrm>
          <a:off x="0" y="0"/>
          <a:ext cx="0" cy="0"/>
          <a:chOff x="0" y="0"/>
          <a:chExt cx="0" cy="0"/>
        </a:xfrm>
      </p:grpSpPr>
      <p:sp>
        <p:nvSpPr>
          <p:cNvPr id="23" name="Google Shape;17;p3"/>
          <p:cNvSpPr/>
          <p:nvPr/>
        </p:nvSpPr>
        <p:spPr>
          <a:xfrm>
            <a:off x="4359602" y="2817464"/>
            <a:ext cx="424801" cy="1"/>
          </a:xfrm>
          <a:prstGeom prst="line">
            <a:avLst/>
          </a:prstGeom>
          <a:ln w="38100">
            <a:solidFill>
              <a:schemeClr val="accent4"/>
            </a:solidFill>
          </a:ln>
        </p:spPr>
        <p:txBody>
          <a:bodyPr lIns="0" tIns="0" rIns="0" bIns="0"/>
          <a:lstStyle/>
          <a:p>
            <a:pPr/>
          </a:p>
        </p:txBody>
      </p:sp>
      <p:sp>
        <p:nvSpPr>
          <p:cNvPr id="24" name="Title Text"/>
          <p:cNvSpPr txBox="1"/>
          <p:nvPr>
            <p:ph type="title"/>
          </p:nvPr>
        </p:nvSpPr>
        <p:spPr>
          <a:xfrm>
            <a:off x="480750" y="1764950"/>
            <a:ext cx="8222100" cy="907501"/>
          </a:xfrm>
          <a:prstGeom prst="rect">
            <a:avLst/>
          </a:prstGeom>
        </p:spPr>
        <p:txBody>
          <a:bodyPr/>
          <a:lstStyle>
            <a:lvl1pPr algn="ctr">
              <a:defRPr sz="4800"/>
            </a:lvl1pPr>
          </a:lstStyle>
          <a:p>
            <a:pPr/>
            <a:r>
              <a:t>Title Text</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32" name="Google Shape;21;p4"/>
          <p:cNvSpPr/>
          <p:nvPr/>
        </p:nvSpPr>
        <p:spPr>
          <a:xfrm>
            <a:off x="492563" y="1260284"/>
            <a:ext cx="424801" cy="1"/>
          </a:xfrm>
          <a:prstGeom prst="line">
            <a:avLst/>
          </a:prstGeom>
          <a:ln w="38100">
            <a:solidFill>
              <a:schemeClr val="accent4"/>
            </a:solidFill>
          </a:ln>
        </p:spPr>
        <p:txBody>
          <a:bodyPr lIns="0" tIns="0" rIns="0" bIns="0"/>
          <a:lstStyle/>
          <a:p>
            <a:pPr/>
          </a:p>
        </p:txBody>
      </p:sp>
      <p:sp>
        <p:nvSpPr>
          <p:cNvPr id="33" name="Title Text"/>
          <p:cNvSpPr txBox="1"/>
          <p:nvPr>
            <p:ph type="title"/>
          </p:nvPr>
        </p:nvSpPr>
        <p:spPr>
          <a:prstGeom prst="rect">
            <a:avLst/>
          </a:prstGeom>
        </p:spPr>
        <p:txBody>
          <a:bodyPr/>
          <a:lstStyle>
            <a:lvl1pPr>
              <a:defRPr sz="3000"/>
            </a:lvl1pPr>
          </a:lstStyle>
          <a:p>
            <a:pPr/>
            <a:r>
              <a:t>Title Text</a:t>
            </a:r>
          </a:p>
        </p:txBody>
      </p:sp>
      <p:sp>
        <p:nvSpPr>
          <p:cNvPr id="34" name="Body Level One…"/>
          <p:cNvSpPr txBox="1"/>
          <p:nvPr>
            <p:ph type="body" idx="1"/>
          </p:nvPr>
        </p:nvSpPr>
        <p:spPr>
          <a:xfrm>
            <a:off x="387899" y="1489823"/>
            <a:ext cx="8368202" cy="3078902"/>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TWO_COLUMNS">
    <p:spTree>
      <p:nvGrpSpPr>
        <p:cNvPr id="1" name=""/>
        <p:cNvGrpSpPr/>
        <p:nvPr/>
      </p:nvGrpSpPr>
      <p:grpSpPr>
        <a:xfrm>
          <a:off x="0" y="0"/>
          <a:ext cx="0" cy="0"/>
          <a:chOff x="0" y="0"/>
          <a:chExt cx="0" cy="0"/>
        </a:xfrm>
      </p:grpSpPr>
      <p:sp>
        <p:nvSpPr>
          <p:cNvPr id="42" name="Google Shape;26;p5"/>
          <p:cNvSpPr/>
          <p:nvPr/>
        </p:nvSpPr>
        <p:spPr>
          <a:xfrm>
            <a:off x="492563" y="1260284"/>
            <a:ext cx="424801" cy="1"/>
          </a:xfrm>
          <a:prstGeom prst="line">
            <a:avLst/>
          </a:prstGeom>
          <a:ln w="38100">
            <a:solidFill>
              <a:schemeClr val="accent4"/>
            </a:solidFill>
          </a:ln>
        </p:spPr>
        <p:txBody>
          <a:bodyPr lIns="0" tIns="0" rIns="0" bIns="0"/>
          <a:lstStyle/>
          <a:p>
            <a:pPr/>
          </a:p>
        </p:txBody>
      </p:sp>
      <p:sp>
        <p:nvSpPr>
          <p:cNvPr id="43" name="Title Text"/>
          <p:cNvSpPr txBox="1"/>
          <p:nvPr>
            <p:ph type="title"/>
          </p:nvPr>
        </p:nvSpPr>
        <p:spPr>
          <a:prstGeom prst="rect">
            <a:avLst/>
          </a:prstGeom>
        </p:spPr>
        <p:txBody>
          <a:bodyPr/>
          <a:lstStyle>
            <a:lvl1pPr>
              <a:defRPr sz="3000"/>
            </a:lvl1pPr>
          </a:lstStyle>
          <a:p>
            <a:pPr/>
            <a:r>
              <a:t>Title Text</a:t>
            </a:r>
          </a:p>
        </p:txBody>
      </p:sp>
      <p:sp>
        <p:nvSpPr>
          <p:cNvPr id="44" name="Body Level One…"/>
          <p:cNvSpPr txBox="1"/>
          <p:nvPr>
            <p:ph type="body" sz="half" idx="1"/>
          </p:nvPr>
        </p:nvSpPr>
        <p:spPr>
          <a:xfrm>
            <a:off x="387899" y="1489824"/>
            <a:ext cx="3999902" cy="3078902"/>
          </a:xfrm>
          <a:prstGeom prst="rect">
            <a:avLst/>
          </a:prstGeom>
        </p:spPr>
        <p:txBody>
          <a:bodyPr>
            <a:normAutofit fontScale="100000" lnSpcReduction="0"/>
          </a:bodyPr>
          <a:lstStyle>
            <a:lvl1pPr indent="-317500">
              <a:buSzPts val="1400"/>
              <a:defRPr sz="1400"/>
            </a:lvl1pPr>
            <a:lvl2pPr marL="965200" indent="-355600">
              <a:buSzPts val="1400"/>
              <a:defRPr sz="1400"/>
            </a:lvl2pPr>
            <a:lvl3pPr marL="1422400" indent="-355600">
              <a:buSzPts val="1400"/>
              <a:defRPr sz="1400"/>
            </a:lvl3pPr>
            <a:lvl4pPr marL="1879600" indent="-355600">
              <a:buSzPts val="1400"/>
              <a:defRPr sz="1400"/>
            </a:lvl4pPr>
            <a:lvl5pPr marL="2336800" indent="-355600">
              <a:buSzPts val="1400"/>
              <a:defRPr sz="1400"/>
            </a:lvl5pPr>
          </a:lstStyle>
          <a:p>
            <a:pPr/>
            <a:r>
              <a:t>Body Level One</a:t>
            </a:r>
          </a:p>
          <a:p>
            <a:pPr lvl="1"/>
            <a:r>
              <a:t>Body Level Two</a:t>
            </a:r>
          </a:p>
          <a:p>
            <a:pPr lvl="2"/>
            <a:r>
              <a:t>Body Level Three</a:t>
            </a:r>
          </a:p>
          <a:p>
            <a:pPr lvl="3"/>
            <a:r>
              <a:t>Body Level Four</a:t>
            </a:r>
          </a:p>
          <a:p>
            <a:pPr lvl="4"/>
            <a:r>
              <a:t>Body Level Five</a:t>
            </a:r>
          </a:p>
        </p:txBody>
      </p:sp>
      <p:sp>
        <p:nvSpPr>
          <p:cNvPr id="45" name="Google Shape;29;p5"/>
          <p:cNvSpPr txBox="1"/>
          <p:nvPr>
            <p:ph type="body" sz="half" idx="21"/>
          </p:nvPr>
        </p:nvSpPr>
        <p:spPr>
          <a:xfrm>
            <a:off x="4756199" y="1489824"/>
            <a:ext cx="3999902" cy="3078901"/>
          </a:xfrm>
          <a:prstGeom prst="rect">
            <a:avLst/>
          </a:prstGeom>
        </p:spPr>
        <p:txBody>
          <a:bodyPr>
            <a:normAutofit fontScale="100000" lnSpcReduction="0"/>
          </a:bodyPr>
          <a:lstStyle/>
          <a:p>
            <a:pPr indent="-317500">
              <a:buSzPts val="1400"/>
              <a:defRPr sz="1400"/>
            </a:pPr>
          </a:p>
        </p:txBody>
      </p:sp>
      <p:sp>
        <p:nvSpPr>
          <p:cNvPr id="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53" name="Title Text"/>
          <p:cNvSpPr txBox="1"/>
          <p:nvPr>
            <p:ph type="title"/>
          </p:nvPr>
        </p:nvSpPr>
        <p:spPr>
          <a:prstGeom prst="rect">
            <a:avLst/>
          </a:prstGeom>
        </p:spPr>
        <p:txBody>
          <a:bodyPr/>
          <a:lstStyle/>
          <a:p>
            <a:pPr/>
            <a:r>
              <a:t>Title Text</a:t>
            </a:r>
          </a:p>
        </p:txBody>
      </p:sp>
      <p:sp>
        <p:nvSpPr>
          <p:cNvPr id="5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NE_COLUMN_TEXT">
    <p:spTree>
      <p:nvGrpSpPr>
        <p:cNvPr id="1" name=""/>
        <p:cNvGrpSpPr/>
        <p:nvPr/>
      </p:nvGrpSpPr>
      <p:grpSpPr>
        <a:xfrm>
          <a:off x="0" y="0"/>
          <a:ext cx="0" cy="0"/>
          <a:chOff x="0" y="0"/>
          <a:chExt cx="0" cy="0"/>
        </a:xfrm>
      </p:grpSpPr>
      <p:sp>
        <p:nvSpPr>
          <p:cNvPr id="61" name="Google Shape;35;p7"/>
          <p:cNvSpPr/>
          <p:nvPr/>
        </p:nvSpPr>
        <p:spPr>
          <a:xfrm>
            <a:off x="489218" y="1412276"/>
            <a:ext cx="331501" cy="1"/>
          </a:xfrm>
          <a:prstGeom prst="line">
            <a:avLst/>
          </a:prstGeom>
          <a:ln w="38100">
            <a:solidFill>
              <a:schemeClr val="accent4"/>
            </a:solidFill>
          </a:ln>
        </p:spPr>
        <p:txBody>
          <a:bodyPr lIns="0" tIns="0" rIns="0" bIns="0"/>
          <a:lstStyle/>
          <a:p>
            <a:pPr/>
          </a:p>
        </p:txBody>
      </p:sp>
      <p:sp>
        <p:nvSpPr>
          <p:cNvPr id="62" name="Title Text"/>
          <p:cNvSpPr txBox="1"/>
          <p:nvPr>
            <p:ph type="title"/>
          </p:nvPr>
        </p:nvSpPr>
        <p:spPr>
          <a:xfrm>
            <a:off x="387899" y="555600"/>
            <a:ext cx="2808001" cy="755700"/>
          </a:xfrm>
          <a:prstGeom prst="rect">
            <a:avLst/>
          </a:prstGeom>
        </p:spPr>
        <p:txBody>
          <a:bodyPr/>
          <a:lstStyle>
            <a:lvl1pPr>
              <a:defRPr sz="2400"/>
            </a:lvl1pPr>
          </a:lstStyle>
          <a:p>
            <a:pPr/>
            <a:r>
              <a:t>Title Text</a:t>
            </a:r>
          </a:p>
        </p:txBody>
      </p:sp>
      <p:sp>
        <p:nvSpPr>
          <p:cNvPr id="63" name="Body Level One…"/>
          <p:cNvSpPr txBox="1"/>
          <p:nvPr>
            <p:ph type="body" sz="quarter" idx="1"/>
          </p:nvPr>
        </p:nvSpPr>
        <p:spPr>
          <a:xfrm>
            <a:off x="387899" y="1594024"/>
            <a:ext cx="2808001" cy="2681101"/>
          </a:xfrm>
          <a:prstGeom prst="rect">
            <a:avLst/>
          </a:prstGeom>
        </p:spPr>
        <p:txBody>
          <a:bodyPr>
            <a:normAutofit fontScale="100000" lnSpcReduction="0"/>
          </a:bodyPr>
          <a:lstStyle>
            <a:lvl1pPr indent="-304800">
              <a:buSzPts val="1200"/>
              <a:defRPr sz="1200"/>
            </a:lvl1pPr>
            <a:lvl2pPr marL="914400" indent="-304800">
              <a:buSzPts val="1200"/>
              <a:defRPr sz="1200"/>
            </a:lvl2pPr>
            <a:lvl3pPr marL="1371600" indent="-304800">
              <a:buSzPts val="1200"/>
              <a:defRPr sz="1200"/>
            </a:lvl3pPr>
            <a:lvl4pPr marL="1828800" indent="-304800">
              <a:buSzPts val="1200"/>
              <a:defRPr sz="1200"/>
            </a:lvl4pPr>
            <a:lvl5pPr marL="2286000" indent="-304800">
              <a:buSzPts val="1200"/>
              <a:defRPr sz="1200"/>
            </a:lvl5pPr>
          </a:lstStyle>
          <a:p>
            <a:pPr/>
            <a:r>
              <a:t>Body Level One</a:t>
            </a:r>
          </a:p>
          <a:p>
            <a:pPr lvl="1"/>
            <a:r>
              <a:t>Body Level Two</a:t>
            </a:r>
          </a:p>
          <a:p>
            <a:pPr lvl="2"/>
            <a:r>
              <a:t>Body Level Three</a:t>
            </a:r>
          </a:p>
          <a:p>
            <a:pPr lvl="3"/>
            <a:r>
              <a:t>Body Level Four</a:t>
            </a:r>
          </a:p>
          <a:p>
            <a:pPr lvl="4"/>
            <a:r>
              <a:t>Body Level Five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IN_POINT">
    <p:spTree>
      <p:nvGrpSpPr>
        <p:cNvPr id="1" name=""/>
        <p:cNvGrpSpPr/>
        <p:nvPr/>
      </p:nvGrpSpPr>
      <p:grpSpPr>
        <a:xfrm>
          <a:off x="0" y="0"/>
          <a:ext cx="0" cy="0"/>
          <a:chOff x="0" y="0"/>
          <a:chExt cx="0" cy="0"/>
        </a:xfrm>
      </p:grpSpPr>
      <p:sp>
        <p:nvSpPr>
          <p:cNvPr id="71" name="Title Text"/>
          <p:cNvSpPr txBox="1"/>
          <p:nvPr>
            <p:ph type="title"/>
          </p:nvPr>
        </p:nvSpPr>
        <p:spPr>
          <a:xfrm>
            <a:off x="490250" y="526349"/>
            <a:ext cx="5618701" cy="4090801"/>
          </a:xfrm>
          <a:prstGeom prst="rect">
            <a:avLst/>
          </a:prstGeom>
        </p:spPr>
        <p:txBody>
          <a:bodyPr anchor="ctr"/>
          <a:lstStyle>
            <a:lvl1pPr>
              <a:defRPr sz="4800"/>
            </a:lvl1pPr>
          </a:lstStyle>
          <a:p>
            <a:pPr/>
            <a:r>
              <a:t>Title Text</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TITLE_AND_DESCRIPTION">
    <p:spTree>
      <p:nvGrpSpPr>
        <p:cNvPr id="1" name=""/>
        <p:cNvGrpSpPr/>
        <p:nvPr/>
      </p:nvGrpSpPr>
      <p:grpSpPr>
        <a:xfrm>
          <a:off x="0" y="0"/>
          <a:ext cx="0" cy="0"/>
          <a:chOff x="0" y="0"/>
          <a:chExt cx="0" cy="0"/>
        </a:xfrm>
      </p:grpSpPr>
      <p:sp>
        <p:nvSpPr>
          <p:cNvPr id="79" name="Google Shape;43;p9"/>
          <p:cNvSpPr/>
          <p:nvPr/>
        </p:nvSpPr>
        <p:spPr>
          <a:xfrm>
            <a:off x="4572000" y="-75"/>
            <a:ext cx="4572000" cy="5143501"/>
          </a:xfrm>
          <a:prstGeom prst="rect">
            <a:avLst/>
          </a:prstGeom>
          <a:solidFill>
            <a:srgbClr val="004065"/>
          </a:solidFill>
          <a:ln w="12700">
            <a:miter lim="400000"/>
          </a:ln>
        </p:spPr>
        <p:txBody>
          <a:bodyPr lIns="0" tIns="0" rIns="0" bIns="0" anchor="ctr"/>
          <a:lstStyle/>
          <a:p>
            <a:pPr>
              <a:defRPr>
                <a:solidFill>
                  <a:srgbClr val="000000"/>
                </a:solidFill>
              </a:defRPr>
            </a:pPr>
          </a:p>
        </p:txBody>
      </p:sp>
      <p:sp>
        <p:nvSpPr>
          <p:cNvPr id="80" name="Google Shape;44;p9"/>
          <p:cNvSpPr/>
          <p:nvPr/>
        </p:nvSpPr>
        <p:spPr>
          <a:xfrm>
            <a:off x="5029675" y="4495503"/>
            <a:ext cx="540901" cy="1"/>
          </a:xfrm>
          <a:prstGeom prst="line">
            <a:avLst/>
          </a:prstGeom>
          <a:ln w="38100">
            <a:solidFill>
              <a:schemeClr val="accent5"/>
            </a:solidFill>
          </a:ln>
        </p:spPr>
        <p:txBody>
          <a:bodyPr lIns="0" tIns="0" rIns="0" bIns="0"/>
          <a:lstStyle/>
          <a:p>
            <a:pPr/>
          </a:p>
        </p:txBody>
      </p:sp>
      <p:sp>
        <p:nvSpPr>
          <p:cNvPr id="81" name="Title Text"/>
          <p:cNvSpPr txBox="1"/>
          <p:nvPr>
            <p:ph type="title"/>
          </p:nvPr>
        </p:nvSpPr>
        <p:spPr>
          <a:xfrm>
            <a:off x="265500" y="1209075"/>
            <a:ext cx="4045200" cy="1506301"/>
          </a:xfrm>
          <a:prstGeom prst="rect">
            <a:avLst/>
          </a:prstGeom>
        </p:spPr>
        <p:txBody>
          <a:bodyPr/>
          <a:lstStyle>
            <a:lvl1pPr algn="ctr">
              <a:defRPr sz="3800"/>
            </a:lvl1pPr>
          </a:lstStyle>
          <a:p>
            <a:pPr/>
            <a:r>
              <a:t>Title Text</a:t>
            </a:r>
          </a:p>
        </p:txBody>
      </p:sp>
      <p:sp>
        <p:nvSpPr>
          <p:cNvPr id="82" name="Body Level One…"/>
          <p:cNvSpPr txBox="1"/>
          <p:nvPr>
            <p:ph type="body" sz="quarter" idx="1"/>
          </p:nvPr>
        </p:nvSpPr>
        <p:spPr>
          <a:xfrm>
            <a:off x="265500" y="2769000"/>
            <a:ext cx="4045200" cy="1345501"/>
          </a:xfrm>
          <a:prstGeom prst="rect">
            <a:avLst/>
          </a:prstGeom>
        </p:spPr>
        <p:txBody>
          <a:bodyPr>
            <a:normAutofit fontScale="100000" lnSpcReduction="0"/>
          </a:bodyPr>
          <a:lstStyle>
            <a:lvl1pPr marL="342900" indent="-228600" algn="ctr">
              <a:lnSpc>
                <a:spcPct val="100000"/>
              </a:lnSpc>
              <a:buClrTx/>
              <a:buSzTx/>
              <a:buFontTx/>
              <a:buNone/>
              <a:defRPr sz="2100">
                <a:solidFill>
                  <a:schemeClr val="accent5"/>
                </a:solidFill>
              </a:defRPr>
            </a:lvl1pPr>
            <a:lvl2pPr marL="342900" indent="254000" algn="ctr">
              <a:lnSpc>
                <a:spcPct val="100000"/>
              </a:lnSpc>
              <a:buClrTx/>
              <a:buSzTx/>
              <a:buFontTx/>
              <a:buNone/>
              <a:defRPr sz="2100">
                <a:solidFill>
                  <a:schemeClr val="accent5"/>
                </a:solidFill>
              </a:defRPr>
            </a:lvl2pPr>
            <a:lvl3pPr marL="342900" indent="711200" algn="ctr">
              <a:lnSpc>
                <a:spcPct val="100000"/>
              </a:lnSpc>
              <a:buClrTx/>
              <a:buSzTx/>
              <a:buFontTx/>
              <a:buNone/>
              <a:defRPr sz="2100">
                <a:solidFill>
                  <a:schemeClr val="accent5"/>
                </a:solidFill>
              </a:defRPr>
            </a:lvl3pPr>
            <a:lvl4pPr marL="342900" indent="1168400" algn="ctr">
              <a:lnSpc>
                <a:spcPct val="100000"/>
              </a:lnSpc>
              <a:buClrTx/>
              <a:buSzTx/>
              <a:buFontTx/>
              <a:buNone/>
              <a:defRPr sz="2100">
                <a:solidFill>
                  <a:schemeClr val="accent5"/>
                </a:solidFill>
              </a:defRPr>
            </a:lvl4pPr>
            <a:lvl5pPr marL="342900" indent="1625600" algn="ctr">
              <a:lnSpc>
                <a:spcPct val="100000"/>
              </a:lnSpc>
              <a:buClrTx/>
              <a:buSzTx/>
              <a:buFontTx/>
              <a:buNone/>
              <a:defRPr sz="2100">
                <a:solidFill>
                  <a:schemeClr val="accent5"/>
                </a:solidFill>
              </a:defRPr>
            </a:lvl5pPr>
          </a:lstStyle>
          <a:p>
            <a:pPr/>
            <a:r>
              <a:t>Body Level One</a:t>
            </a:r>
          </a:p>
          <a:p>
            <a:pPr lvl="1"/>
            <a:r>
              <a:t>Body Level Two</a:t>
            </a:r>
          </a:p>
          <a:p>
            <a:pPr lvl="2"/>
            <a:r>
              <a:t>Body Level Three</a:t>
            </a:r>
          </a:p>
          <a:p>
            <a:pPr lvl="3"/>
            <a:r>
              <a:t>Body Level Four</a:t>
            </a:r>
          </a:p>
          <a:p>
            <a:pPr lvl="4"/>
            <a:r>
              <a:t>Body Level Five</a:t>
            </a:r>
          </a:p>
        </p:txBody>
      </p:sp>
      <p:sp>
        <p:nvSpPr>
          <p:cNvPr id="83" name="Google Shape;47;p9"/>
          <p:cNvSpPr txBox="1"/>
          <p:nvPr>
            <p:ph type="body" sz="half" idx="21"/>
          </p:nvPr>
        </p:nvSpPr>
        <p:spPr>
          <a:xfrm>
            <a:off x="4939500" y="724199"/>
            <a:ext cx="3837000" cy="3695101"/>
          </a:xfrm>
          <a:prstGeom prst="rect">
            <a:avLst/>
          </a:prstGeom>
        </p:spPr>
        <p:txBody>
          <a:bodyPr anchor="ctr">
            <a:normAutofit fontScale="100000" lnSpcReduction="0"/>
          </a:bodyPr>
          <a:lstStyle/>
          <a:p>
            <a:pP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_ONLY">
    <p:spTree>
      <p:nvGrpSpPr>
        <p:cNvPr id="1" name=""/>
        <p:cNvGrpSpPr/>
        <p:nvPr/>
      </p:nvGrpSpPr>
      <p:grpSpPr>
        <a:xfrm>
          <a:off x="0" y="0"/>
          <a:ext cx="0" cy="0"/>
          <a:chOff x="0" y="0"/>
          <a:chExt cx="0" cy="0"/>
        </a:xfrm>
      </p:grpSpPr>
      <p:sp>
        <p:nvSpPr>
          <p:cNvPr id="91" name="Body Level One…"/>
          <p:cNvSpPr txBox="1"/>
          <p:nvPr>
            <p:ph type="body" sz="quarter" idx="1"/>
          </p:nvPr>
        </p:nvSpPr>
        <p:spPr>
          <a:xfrm>
            <a:off x="319499" y="4233724"/>
            <a:ext cx="5998802" cy="598801"/>
          </a:xfrm>
          <a:prstGeom prst="rect">
            <a:avLst/>
          </a:prstGeom>
        </p:spPr>
        <p:txBody>
          <a:bodyPr anchor="ctr">
            <a:normAutofit fontScale="100000" lnSpcReduction="0"/>
          </a:bodyPr>
          <a:lstStyle>
            <a:lvl1pPr marL="228600" indent="0">
              <a:lnSpc>
                <a:spcPct val="100000"/>
              </a:lnSpc>
              <a:buClrTx/>
              <a:buSzTx/>
              <a:buFontTx/>
              <a:buNone/>
              <a:defRPr>
                <a:latin typeface="Roboto Slab"/>
                <a:ea typeface="Roboto Slab"/>
                <a:cs typeface="Roboto Slab"/>
                <a:sym typeface="Roboto Slab"/>
              </a:defRPr>
            </a:lvl1pPr>
            <a:lvl2pPr>
              <a:lnSpc>
                <a:spcPct val="100000"/>
              </a:lnSpc>
              <a:buClrTx/>
              <a:buFontTx/>
              <a:defRPr>
                <a:latin typeface="Roboto Slab"/>
                <a:ea typeface="Roboto Slab"/>
                <a:cs typeface="Roboto Slab"/>
                <a:sym typeface="Roboto Slab"/>
              </a:defRPr>
            </a:lvl2pPr>
            <a:lvl3pPr>
              <a:lnSpc>
                <a:spcPct val="100000"/>
              </a:lnSpc>
              <a:buClrTx/>
              <a:buFontTx/>
              <a:defRPr>
                <a:latin typeface="Roboto Slab"/>
                <a:ea typeface="Roboto Slab"/>
                <a:cs typeface="Roboto Slab"/>
                <a:sym typeface="Roboto Slab"/>
              </a:defRPr>
            </a:lvl3pPr>
            <a:lvl4pPr>
              <a:lnSpc>
                <a:spcPct val="100000"/>
              </a:lnSpc>
              <a:buClrTx/>
              <a:buFontTx/>
              <a:defRPr>
                <a:latin typeface="Roboto Slab"/>
                <a:ea typeface="Roboto Slab"/>
                <a:cs typeface="Roboto Slab"/>
                <a:sym typeface="Roboto Slab"/>
              </a:defRPr>
            </a:lvl4pPr>
            <a:lvl5pPr>
              <a:lnSpc>
                <a:spcPct val="100000"/>
              </a:lnSpc>
              <a:buClrTx/>
              <a:buFontTx/>
              <a:defRPr>
                <a:latin typeface="Roboto Slab"/>
                <a:ea typeface="Roboto Slab"/>
                <a:cs typeface="Roboto Slab"/>
                <a:sym typeface="Roboto Slab"/>
              </a:defRPr>
            </a:lvl5pPr>
          </a:lstStyle>
          <a:p>
            <a:pPr/>
            <a:r>
              <a:t>Body Level One</a:t>
            </a:r>
          </a:p>
          <a:p>
            <a:pPr lvl="1"/>
            <a:r>
              <a:t>Body Level Two</a:t>
            </a:r>
          </a:p>
          <a:p>
            <a:pPr lvl="2"/>
            <a:r>
              <a:t>Body Level Three</a:t>
            </a:r>
          </a:p>
          <a:p>
            <a:pPr lvl="3"/>
            <a:r>
              <a:t>Body Level Four</a:t>
            </a:r>
          </a:p>
          <a:p>
            <a:pPr lvl="4"/>
            <a:r>
              <a:t>Body Level Five</a:t>
            </a: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517C"/>
        </a:solidFill>
      </p:bgPr>
    </p:bg>
    <p:spTree>
      <p:nvGrpSpPr>
        <p:cNvPr id="1" name=""/>
        <p:cNvGrpSpPr/>
        <p:nvPr/>
      </p:nvGrpSpPr>
      <p:grpSpPr>
        <a:xfrm>
          <a:off x="0" y="0"/>
          <a:ext cx="0" cy="0"/>
          <a:chOff x="0" y="0"/>
          <a:chExt cx="0" cy="0"/>
        </a:xfrm>
      </p:grpSpPr>
      <p:sp>
        <p:nvSpPr>
          <p:cNvPr id="2" name="Title Text"/>
          <p:cNvSpPr txBox="1"/>
          <p:nvPr>
            <p:ph type="title"/>
          </p:nvPr>
        </p:nvSpPr>
        <p:spPr>
          <a:xfrm>
            <a:off x="387899" y="458024"/>
            <a:ext cx="8368202" cy="6861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p>
            <a:pPr/>
            <a:r>
              <a:t>Title Text</a:t>
            </a:r>
          </a:p>
        </p:txBody>
      </p:sp>
      <p:sp>
        <p:nvSpPr>
          <p:cNvPr id="3" name="Body Level One…"/>
          <p:cNvSpPr txBox="1"/>
          <p:nvPr>
            <p:ph type="body" idx="1"/>
          </p:nvPr>
        </p:nvSpPr>
        <p:spPr>
          <a:xfrm>
            <a:off x="457200" y="1200150"/>
            <a:ext cx="8229600" cy="394335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684345" y="4692391"/>
            <a:ext cx="336814" cy="335251"/>
          </a:xfrm>
          <a:prstGeom prst="rect">
            <a:avLst/>
          </a:prstGeom>
          <a:ln w="12700">
            <a:miter lim="400000"/>
          </a:ln>
        </p:spPr>
        <p:txBody>
          <a:bodyPr wrap="none" lIns="91424" tIns="91424" rIns="91424" bIns="91424" anchor="ctr">
            <a:spAutoFit/>
          </a:bodyPr>
          <a:lstStyle>
            <a:lvl1pPr algn="r">
              <a:defRPr sz="1000">
                <a:latin typeface="Roboto"/>
                <a:ea typeface="Roboto"/>
                <a:cs typeface="Roboto"/>
                <a:sym typeface="Roboto"/>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Roboto Slab"/>
          <a:ea typeface="Roboto Slab"/>
          <a:cs typeface="Roboto Slab"/>
          <a:sym typeface="Roboto Slab"/>
        </a:defRPr>
      </a:lvl1pPr>
      <a:lvl2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Roboto Slab"/>
          <a:ea typeface="Roboto Slab"/>
          <a:cs typeface="Roboto Slab"/>
          <a:sym typeface="Roboto Slab"/>
        </a:defRPr>
      </a:lvl2pPr>
      <a:lvl3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Roboto Slab"/>
          <a:ea typeface="Roboto Slab"/>
          <a:cs typeface="Roboto Slab"/>
          <a:sym typeface="Roboto Slab"/>
        </a:defRPr>
      </a:lvl3pPr>
      <a:lvl4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Roboto Slab"/>
          <a:ea typeface="Roboto Slab"/>
          <a:cs typeface="Roboto Slab"/>
          <a:sym typeface="Roboto Slab"/>
        </a:defRPr>
      </a:lvl4pPr>
      <a:lvl5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Roboto Slab"/>
          <a:ea typeface="Roboto Slab"/>
          <a:cs typeface="Roboto Slab"/>
          <a:sym typeface="Roboto Slab"/>
        </a:defRPr>
      </a:lvl5pPr>
      <a:lvl6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Roboto Slab"/>
          <a:ea typeface="Roboto Slab"/>
          <a:cs typeface="Roboto Slab"/>
          <a:sym typeface="Roboto Slab"/>
        </a:defRPr>
      </a:lvl6pPr>
      <a:lvl7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Roboto Slab"/>
          <a:ea typeface="Roboto Slab"/>
          <a:cs typeface="Roboto Slab"/>
          <a:sym typeface="Roboto Slab"/>
        </a:defRPr>
      </a:lvl7pPr>
      <a:lvl8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Roboto Slab"/>
          <a:ea typeface="Roboto Slab"/>
          <a:cs typeface="Roboto Slab"/>
          <a:sym typeface="Roboto Slab"/>
        </a:defRPr>
      </a:lvl8pPr>
      <a:lvl9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Roboto Slab"/>
          <a:ea typeface="Roboto Slab"/>
          <a:cs typeface="Roboto Slab"/>
          <a:sym typeface="Roboto Slab"/>
        </a:defRPr>
      </a:lvl9pPr>
    </p:titleStyle>
    <p:bodyStyle>
      <a:lvl1pPr marL="457200" marR="0" indent="-342900"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1pPr>
      <a:lvl2pPr marL="10051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2pPr>
      <a:lvl3pPr marL="14623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3pPr>
      <a:lvl4pPr marL="19195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4pPr>
      <a:lvl5pPr marL="23767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5pPr>
      <a:lvl6pPr marL="28339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6pPr>
      <a:lvl7pPr marL="32911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7pPr>
      <a:lvl8pPr marL="37483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8pPr>
      <a:lvl9pPr marL="42055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1pPr>
      <a:lvl2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2pPr>
      <a:lvl3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3pPr>
      <a:lvl4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4pPr>
      <a:lvl5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5pPr>
      <a:lvl6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6pPr>
      <a:lvl7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7pPr>
      <a:lvl8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8pPr>
      <a:lvl9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dai-global-digital.com/cyber-harm.html" TargetMode="External"/><Relationship Id="rId4" Type="http://schemas.openxmlformats.org/officeDocument/2006/relationships/hyperlink" Target="https://www.washingtonpost.com/politics/2020/02/21/how-misinformation-whatsapp-led-deathly-mob-lynching-india/" TargetMode="External"/><Relationship Id="rId5" Type="http://schemas.openxmlformats.org/officeDocument/2006/relationships/hyperlink" Target="https://www.theguardian.com/commentisfree/2017/apr/17/brexit-voter-manipulation-eu-referendum-social-media"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3.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18.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https://github.com/cogsec-collaborative/amitt_counters" TargetMode="External"/></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2.png"/><Relationship Id="rId4"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s://docs.google.com/forms/d/e/1FAIpQLSew0nj6vzBtk7tEzlhnW5upAC6MxA0hA05tb6Qw0l2WlCZVug/viewform?usp=sf_link"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3.png"/><Relationship Id="rId4" Type="http://schemas.openxmlformats.org/officeDocument/2006/relationships/image" Target="../media/image3.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24.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5.png"/><Relationship Id="rId4" Type="http://schemas.openxmlformats.org/officeDocument/2006/relationships/image" Target="../media/image3.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6.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7.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Google Shape;72;p15"/>
          <p:cNvSpPr txBox="1"/>
          <p:nvPr>
            <p:ph type="ctrTitle"/>
          </p:nvPr>
        </p:nvSpPr>
        <p:spPr>
          <a:xfrm>
            <a:off x="1680302" y="1188925"/>
            <a:ext cx="5783401" cy="1457401"/>
          </a:xfrm>
          <a:prstGeom prst="rect">
            <a:avLst/>
          </a:prstGeom>
        </p:spPr>
        <p:txBody>
          <a:bodyPr/>
          <a:lstStyle/>
          <a:p>
            <a:pPr/>
            <a:r>
              <a:t>CTI League</a:t>
            </a:r>
          </a:p>
          <a:p>
            <a:pPr/>
            <a:r>
              <a:t>Disinformation</a:t>
            </a:r>
          </a:p>
        </p:txBody>
      </p:sp>
      <p:sp>
        <p:nvSpPr>
          <p:cNvPr id="137" name="Google Shape;73;p15"/>
          <p:cNvSpPr txBox="1"/>
          <p:nvPr>
            <p:ph type="subTitle" sz="quarter" idx="1"/>
          </p:nvPr>
        </p:nvSpPr>
        <p:spPr>
          <a:xfrm>
            <a:off x="1680302" y="3049449"/>
            <a:ext cx="5783401" cy="909001"/>
          </a:xfrm>
          <a:prstGeom prst="rect">
            <a:avLst/>
          </a:prstGeom>
        </p:spPr>
        <p:txBody>
          <a:bodyPr/>
          <a:lstStyle/>
          <a:p>
            <a:pPr marL="0" indent="0" defTabSz="905255">
              <a:defRPr sz="2376"/>
            </a:pPr>
            <a:r>
              <a:t>2020-07-15</a:t>
            </a:r>
          </a:p>
          <a:p>
            <a:pPr marL="0" indent="0" defTabSz="905255">
              <a:defRPr sz="2376"/>
            </a:pPr>
            <a:r>
              <a:t>Introduction to Disinformation Tracking</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Google Shape;132;p24"/>
          <p:cNvSpPr txBox="1"/>
          <p:nvPr>
            <p:ph type="title"/>
          </p:nvPr>
        </p:nvSpPr>
        <p:spPr>
          <a:xfrm>
            <a:off x="387899" y="98874"/>
            <a:ext cx="8368202" cy="686102"/>
          </a:xfrm>
          <a:prstGeom prst="rect">
            <a:avLst/>
          </a:prstGeom>
        </p:spPr>
        <p:txBody>
          <a:bodyPr/>
          <a:lstStyle/>
          <a:p>
            <a:pPr/>
            <a:r>
              <a:t>Where is disinformation coming from?</a:t>
            </a:r>
          </a:p>
        </p:txBody>
      </p:sp>
      <p:sp>
        <p:nvSpPr>
          <p:cNvPr id="178" name="Google Shape;133;p24"/>
          <p:cNvSpPr txBox="1"/>
          <p:nvPr>
            <p:ph type="body" sz="half" idx="1"/>
          </p:nvPr>
        </p:nvSpPr>
        <p:spPr>
          <a:xfrm>
            <a:off x="387900" y="784975"/>
            <a:ext cx="3659100" cy="4095900"/>
          </a:xfrm>
          <a:prstGeom prst="rect">
            <a:avLst/>
          </a:prstGeom>
        </p:spPr>
        <p:txBody>
          <a:bodyPr/>
          <a:lstStyle/>
          <a:p>
            <a:pPr/>
            <a:r>
              <a:t>Geopolitical gain</a:t>
            </a:r>
          </a:p>
          <a:p>
            <a:pPr lvl="1" marL="914400" indent="-317500">
              <a:buSzPts val="1400"/>
              <a:defRPr sz="1400"/>
            </a:pPr>
            <a:r>
              <a:t>Countries</a:t>
            </a:r>
          </a:p>
          <a:p>
            <a:pPr/>
            <a:r>
              <a:t>Power gain</a:t>
            </a:r>
          </a:p>
          <a:p>
            <a:pPr lvl="1" marL="914400" indent="-317500">
              <a:buSzPts val="1400"/>
              <a:defRPr sz="1400"/>
            </a:pPr>
            <a:r>
              <a:t>Follow the divisions</a:t>
            </a:r>
          </a:p>
          <a:p>
            <a:pPr/>
            <a:r>
              <a:t>Financial gain</a:t>
            </a:r>
          </a:p>
          <a:p>
            <a:pPr lvl="1" marL="914400" indent="-317500">
              <a:buSzPts val="1400"/>
              <a:defRPr sz="1400"/>
            </a:pPr>
            <a:r>
              <a:t>Follow the money</a:t>
            </a:r>
          </a:p>
          <a:p>
            <a:pPr/>
            <a:r>
              <a:t>Attention seeking</a:t>
            </a:r>
          </a:p>
          <a:p>
            <a:pPr lvl="1" marL="914400" indent="-317500">
              <a:buSzPts val="1400"/>
              <a:defRPr sz="1400"/>
            </a:pPr>
            <a:r>
              <a:t>Sharks, satire and other LOLs</a:t>
            </a:r>
          </a:p>
          <a:p>
            <a:pPr/>
            <a:r>
              <a:t>Online discussion </a:t>
            </a:r>
          </a:p>
          <a:p>
            <a:pPr lvl="1" marL="914400" indent="-317500">
              <a:buSzPts val="1400"/>
              <a:defRPr sz="1400"/>
            </a:pPr>
            <a:r>
              <a:t>opinion</a:t>
            </a:r>
          </a:p>
          <a:p>
            <a:pPr lvl="1" marL="914400" indent="-317500">
              <a:buSzPts val="1400"/>
              <a:defRPr sz="1400"/>
            </a:pPr>
            <a:r>
              <a:t>conspiracies</a:t>
            </a:r>
          </a:p>
          <a:p>
            <a:pPr lvl="1" marL="914400" indent="-317500">
              <a:buSzPts val="1400"/>
              <a:defRPr sz="1400"/>
            </a:pPr>
            <a:r>
              <a:t>protest</a:t>
            </a:r>
          </a:p>
          <a:p>
            <a:pPr lvl="1" marL="914400" indent="-317500">
              <a:buSzPts val="1400"/>
              <a:defRPr sz="1400"/>
            </a:pPr>
            <a:r>
              <a:t>nazis</a:t>
            </a:r>
          </a:p>
          <a:p>
            <a:pPr lvl="1" marL="914400" indent="-317500">
              <a:buSzPts val="1400"/>
              <a:defRPr sz="1400"/>
            </a:pPr>
            <a:r>
              <a:t>all the above</a:t>
            </a:r>
          </a:p>
        </p:txBody>
      </p:sp>
      <p:pic>
        <p:nvPicPr>
          <p:cNvPr id="179" name="Google Shape;134;p24" descr="Google Shape;134;p24"/>
          <p:cNvPicPr>
            <a:picLocks noChangeAspect="1"/>
          </p:cNvPicPr>
          <p:nvPr/>
        </p:nvPicPr>
        <p:blipFill>
          <a:blip r:embed="rId3">
            <a:extLst/>
          </a:blip>
          <a:stretch>
            <a:fillRect/>
          </a:stretch>
        </p:blipFill>
        <p:spPr>
          <a:xfrm>
            <a:off x="4394299" y="2204699"/>
            <a:ext cx="4488102" cy="2543776"/>
          </a:xfrm>
          <a:prstGeom prst="rect">
            <a:avLst/>
          </a:prstGeom>
          <a:ln w="12700">
            <a:miter lim="400000"/>
          </a:ln>
        </p:spPr>
      </p:pic>
      <p:grpSp>
        <p:nvGrpSpPr>
          <p:cNvPr id="182" name="Google Shape;135;p24"/>
          <p:cNvGrpSpPr/>
          <p:nvPr/>
        </p:nvGrpSpPr>
        <p:grpSpPr>
          <a:xfrm>
            <a:off x="5383850" y="919199"/>
            <a:ext cx="1757701" cy="922202"/>
            <a:chOff x="0" y="0"/>
            <a:chExt cx="1757700" cy="922200"/>
          </a:xfrm>
        </p:grpSpPr>
        <p:sp>
          <p:nvSpPr>
            <p:cNvPr id="180" name="Quote Bubble"/>
            <p:cNvSpPr/>
            <p:nvPr/>
          </p:nvSpPr>
          <p:spPr>
            <a:xfrm>
              <a:off x="0" y="0"/>
              <a:ext cx="1757701" cy="922201"/>
            </a:xfrm>
            <a:prstGeom prst="wedgeEllipseCallout">
              <a:avLst>
                <a:gd name="adj1" fmla="val -20833"/>
                <a:gd name="adj2" fmla="val 62500"/>
              </a:avLst>
            </a:prstGeom>
            <a:solidFill>
              <a:srgbClr val="CFD8DC"/>
            </a:solidFill>
            <a:ln w="9525" cap="flat">
              <a:solidFill>
                <a:srgbClr val="004065"/>
              </a:solidFill>
              <a:prstDash val="solid"/>
              <a:round/>
            </a:ln>
            <a:effectLst/>
          </p:spPr>
          <p:txBody>
            <a:bodyPr wrap="square" lIns="0" tIns="0" rIns="0" bIns="0" numCol="1" anchor="ctr">
              <a:noAutofit/>
            </a:bodyPr>
            <a:lstStyle/>
            <a:p>
              <a:pPr>
                <a:defRPr>
                  <a:solidFill>
                    <a:srgbClr val="000000"/>
                  </a:solidFill>
                </a:defRPr>
              </a:pPr>
            </a:p>
          </p:txBody>
        </p:sp>
        <p:sp>
          <p:nvSpPr>
            <p:cNvPr id="181" name="Blahblahblahblah"/>
            <p:cNvSpPr txBox="1"/>
            <p:nvPr/>
          </p:nvSpPr>
          <p:spPr>
            <a:xfrm>
              <a:off x="262171" y="169383"/>
              <a:ext cx="1233358" cy="58343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defRPr>
                  <a:solidFill>
                    <a:srgbClr val="000000"/>
                  </a:solidFill>
                </a:defRPr>
              </a:lvl1pPr>
            </a:lstStyle>
            <a:p>
              <a:pPr/>
              <a:r>
                <a:t>Blahblahblahblah</a:t>
              </a:r>
            </a:p>
          </p:txBody>
        </p:sp>
      </p:gr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Google Shape;140;p25"/>
          <p:cNvSpPr txBox="1"/>
          <p:nvPr>
            <p:ph type="title"/>
          </p:nvPr>
        </p:nvSpPr>
        <p:spPr>
          <a:xfrm>
            <a:off x="387899" y="134800"/>
            <a:ext cx="8368202" cy="1054800"/>
          </a:xfrm>
          <a:prstGeom prst="rect">
            <a:avLst/>
          </a:prstGeom>
        </p:spPr>
        <p:txBody>
          <a:bodyPr/>
          <a:lstStyle/>
          <a:p>
            <a:pPr/>
            <a:r>
              <a:t>Power-motivated: Targeting and Harm</a:t>
            </a:r>
          </a:p>
        </p:txBody>
      </p:sp>
      <p:pic>
        <p:nvPicPr>
          <p:cNvPr id="187" name="Google Shape;141;p25" descr="Google Shape;141;p25"/>
          <p:cNvPicPr>
            <a:picLocks noChangeAspect="1"/>
          </p:cNvPicPr>
          <p:nvPr/>
        </p:nvPicPr>
        <p:blipFill>
          <a:blip r:embed="rId2">
            <a:extLst/>
          </a:blip>
          <a:stretch>
            <a:fillRect/>
          </a:stretch>
        </p:blipFill>
        <p:spPr>
          <a:xfrm>
            <a:off x="2719249" y="1265799"/>
            <a:ext cx="4021101" cy="3098477"/>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Google Shape;146;p26"/>
          <p:cNvSpPr txBox="1"/>
          <p:nvPr>
            <p:ph type="title"/>
          </p:nvPr>
        </p:nvSpPr>
        <p:spPr>
          <a:xfrm>
            <a:off x="387899" y="169874"/>
            <a:ext cx="8368202" cy="686102"/>
          </a:xfrm>
          <a:prstGeom prst="rect">
            <a:avLst/>
          </a:prstGeom>
        </p:spPr>
        <p:txBody>
          <a:bodyPr/>
          <a:lstStyle/>
          <a:p>
            <a:pPr/>
            <a:r>
              <a:t>Financially-motivated</a:t>
            </a:r>
          </a:p>
        </p:txBody>
      </p:sp>
      <p:sp>
        <p:nvSpPr>
          <p:cNvPr id="190" name="Google Shape;147;p26"/>
          <p:cNvSpPr txBox="1"/>
          <p:nvPr>
            <p:ph type="body" sz="half" idx="1"/>
          </p:nvPr>
        </p:nvSpPr>
        <p:spPr>
          <a:xfrm>
            <a:off x="387899" y="1160899"/>
            <a:ext cx="3891302" cy="3564901"/>
          </a:xfrm>
          <a:prstGeom prst="rect">
            <a:avLst/>
          </a:prstGeom>
        </p:spPr>
        <p:txBody>
          <a:bodyPr/>
          <a:lstStyle/>
          <a:p>
            <a:pPr marL="0" indent="0">
              <a:buSzTx/>
              <a:buNone/>
            </a:pPr>
            <a:r>
              <a:t>Covid19 hucksters are selling:</a:t>
            </a:r>
          </a:p>
          <a:p>
            <a:pPr>
              <a:spcBef>
                <a:spcPts val="1600"/>
              </a:spcBef>
            </a:pPr>
            <a:r>
              <a:t>T-shirts</a:t>
            </a:r>
          </a:p>
          <a:p>
            <a:pPr/>
            <a:r>
              <a:t>“Cures”</a:t>
            </a:r>
          </a:p>
          <a:p>
            <a:pPr/>
            <a:r>
              <a:t>Blood</a:t>
            </a:r>
          </a:p>
          <a:p>
            <a:pPr/>
            <a:r>
              <a:t>Views and clicks</a:t>
            </a:r>
          </a:p>
          <a:p>
            <a:pPr/>
            <a:r>
              <a:t>And a bunch of other stuff</a:t>
            </a:r>
          </a:p>
          <a:p>
            <a:pPr marL="0" indent="0">
              <a:spcBef>
                <a:spcPts val="1600"/>
              </a:spcBef>
              <a:buSzTx/>
              <a:buNone/>
            </a:pPr>
            <a:r>
              <a:t>Follow the money!</a:t>
            </a:r>
          </a:p>
        </p:txBody>
      </p:sp>
      <p:pic>
        <p:nvPicPr>
          <p:cNvPr id="191" name="Google Shape;148;p26" descr="Google Shape;148;p26"/>
          <p:cNvPicPr>
            <a:picLocks noChangeAspect="1"/>
          </p:cNvPicPr>
          <p:nvPr/>
        </p:nvPicPr>
        <p:blipFill>
          <a:blip r:embed="rId2">
            <a:extLst/>
          </a:blip>
          <a:stretch>
            <a:fillRect/>
          </a:stretch>
        </p:blipFill>
        <p:spPr>
          <a:xfrm>
            <a:off x="4571998" y="1058949"/>
            <a:ext cx="4397677" cy="3666727"/>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Google Shape;153;p27"/>
          <p:cNvSpPr txBox="1"/>
          <p:nvPr>
            <p:ph type="title"/>
          </p:nvPr>
        </p:nvSpPr>
        <p:spPr>
          <a:xfrm>
            <a:off x="387899" y="184299"/>
            <a:ext cx="8368202" cy="686102"/>
          </a:xfrm>
          <a:prstGeom prst="rect">
            <a:avLst/>
          </a:prstGeom>
        </p:spPr>
        <p:txBody>
          <a:bodyPr/>
          <a:lstStyle/>
          <a:p>
            <a:pPr/>
            <a:r>
              <a:t>Doing it for the LOLs</a:t>
            </a:r>
          </a:p>
        </p:txBody>
      </p:sp>
      <p:sp>
        <p:nvSpPr>
          <p:cNvPr id="194" name="Google Shape;154;p27"/>
          <p:cNvSpPr txBox="1"/>
          <p:nvPr>
            <p:ph type="body" sz="half" idx="1"/>
          </p:nvPr>
        </p:nvSpPr>
        <p:spPr>
          <a:xfrm>
            <a:off x="387899" y="1253450"/>
            <a:ext cx="3790202" cy="3443400"/>
          </a:xfrm>
          <a:prstGeom prst="rect">
            <a:avLst/>
          </a:prstGeom>
        </p:spPr>
        <p:txBody>
          <a:bodyPr/>
          <a:lstStyle>
            <a:lvl1pPr marL="0" indent="0">
              <a:spcBef>
                <a:spcPts val="1600"/>
              </a:spcBef>
              <a:buSzTx/>
              <a:buNone/>
            </a:lvl1pPr>
          </a:lstStyle>
          <a:p>
            <a:pPr/>
            <a:r>
              <a:t>Ignore, unless it’s DDOSing something we care about</a:t>
            </a:r>
          </a:p>
        </p:txBody>
      </p:sp>
      <p:pic>
        <p:nvPicPr>
          <p:cNvPr id="195" name="Google Shape;155;p27" descr="Google Shape;155;p27"/>
          <p:cNvPicPr>
            <a:picLocks noChangeAspect="1"/>
          </p:cNvPicPr>
          <p:nvPr/>
        </p:nvPicPr>
        <p:blipFill>
          <a:blip r:embed="rId2">
            <a:extLst/>
          </a:blip>
          <a:stretch>
            <a:fillRect/>
          </a:stretch>
        </p:blipFill>
        <p:spPr>
          <a:xfrm>
            <a:off x="3868025" y="833100"/>
            <a:ext cx="3048001" cy="3248026"/>
          </a:xfrm>
          <a:prstGeom prst="rect">
            <a:avLst/>
          </a:prstGeom>
          <a:ln w="12700">
            <a:miter lim="400000"/>
          </a:ln>
        </p:spPr>
      </p:pic>
      <p:pic>
        <p:nvPicPr>
          <p:cNvPr id="196" name="Google Shape;156;p27" descr="Google Shape;156;p27"/>
          <p:cNvPicPr>
            <a:picLocks noChangeAspect="1"/>
          </p:cNvPicPr>
          <p:nvPr/>
        </p:nvPicPr>
        <p:blipFill>
          <a:blip r:embed="rId3">
            <a:extLst/>
          </a:blip>
          <a:stretch>
            <a:fillRect/>
          </a:stretch>
        </p:blipFill>
        <p:spPr>
          <a:xfrm>
            <a:off x="5829687" y="2030399"/>
            <a:ext cx="3228976" cy="2914651"/>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Google Shape;161;p28"/>
          <p:cNvSpPr txBox="1"/>
          <p:nvPr>
            <p:ph type="title"/>
          </p:nvPr>
        </p:nvSpPr>
        <p:spPr>
          <a:xfrm>
            <a:off x="480750" y="1764950"/>
            <a:ext cx="8222099" cy="1940401"/>
          </a:xfrm>
          <a:prstGeom prst="rect">
            <a:avLst/>
          </a:prstGeom>
        </p:spPr>
        <p:txBody>
          <a:bodyPr/>
          <a:lstStyle>
            <a:lvl1pPr defTabSz="841247">
              <a:defRPr sz="4416"/>
            </a:lvl1pPr>
          </a:lstStyle>
          <a:p>
            <a:pPr/>
            <a:r>
              <a:t>Disinformation Incident Tracking and Response Process</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Google Shape;166;p29"/>
          <p:cNvSpPr txBox="1"/>
          <p:nvPr>
            <p:ph type="title"/>
          </p:nvPr>
        </p:nvSpPr>
        <p:spPr>
          <a:xfrm>
            <a:off x="506701" y="190256"/>
            <a:ext cx="8130600" cy="945000"/>
          </a:xfrm>
          <a:prstGeom prst="rect">
            <a:avLst/>
          </a:prstGeom>
        </p:spPr>
        <p:txBody>
          <a:bodyPr/>
          <a:lstStyle/>
          <a:p>
            <a:pPr/>
            <a:r>
              <a:t>D</a:t>
            </a:r>
            <a:r>
              <a:rPr sz="2300"/>
              <a:t>ISINFORMATION </a:t>
            </a:r>
            <a:r>
              <a:t>LAYER MODELS</a:t>
            </a:r>
          </a:p>
        </p:txBody>
      </p:sp>
      <p:sp>
        <p:nvSpPr>
          <p:cNvPr id="201" name="Google Shape;167;p29"/>
          <p:cNvSpPr txBox="1"/>
          <p:nvPr>
            <p:ph type="sldNum" sz="quarter" idx="4294967295"/>
          </p:nvPr>
        </p:nvSpPr>
        <p:spPr>
          <a:xfrm>
            <a:off x="8756790" y="4662695"/>
            <a:ext cx="335474" cy="347901"/>
          </a:xfrm>
          <a:prstGeom prst="rect">
            <a:avLst/>
          </a:prstGeom>
          <a:extLst>
            <a:ext uri="{C572A759-6A51-4108-AA02-DFA0A04FC94B}">
              <ma14:wrappingTextBoxFlag xmlns:ma14="http://schemas.microsoft.com/office/mac/drawingml/2011/main" val="1"/>
            </a:ext>
          </a:extLst>
        </p:spPr>
        <p:txBody>
          <a:bodyPr lIns="34249" tIns="34249" rIns="34249" bIns="34249"/>
          <a:lstStyle>
            <a:lvl1pPr>
              <a:defRPr sz="1800"/>
            </a:lvl1pPr>
          </a:lstStyle>
          <a:p>
            <a:pPr/>
            <a:fld id="{86CB4B4D-7CA3-9044-876B-883B54F8677D}" type="slidenum"/>
          </a:p>
        </p:txBody>
      </p:sp>
      <p:sp>
        <p:nvSpPr>
          <p:cNvPr id="202" name="Google Shape;168;p29"/>
          <p:cNvSpPr/>
          <p:nvPr/>
        </p:nvSpPr>
        <p:spPr>
          <a:xfrm>
            <a:off x="2531001" y="1336578"/>
            <a:ext cx="3966601" cy="3270001"/>
          </a:xfrm>
          <a:prstGeom prst="triangle">
            <a:avLst/>
          </a:prstGeom>
          <a:solidFill>
            <a:srgbClr val="00FF00"/>
          </a:solidFill>
          <a:ln>
            <a:solidFill>
              <a:srgbClr val="004065"/>
            </a:solidFill>
          </a:ln>
        </p:spPr>
        <p:txBody>
          <a:bodyPr lIns="0" tIns="0" rIns="0" bIns="0" anchor="ctr"/>
          <a:lstStyle/>
          <a:p>
            <a:pPr>
              <a:defRPr sz="1100">
                <a:solidFill>
                  <a:srgbClr val="000000"/>
                </a:solidFill>
              </a:defRPr>
            </a:pPr>
          </a:p>
        </p:txBody>
      </p:sp>
      <p:sp>
        <p:nvSpPr>
          <p:cNvPr id="203" name="Google Shape;169;p29"/>
          <p:cNvSpPr/>
          <p:nvPr/>
        </p:nvSpPr>
        <p:spPr>
          <a:xfrm>
            <a:off x="3004357" y="1315849"/>
            <a:ext cx="3019801" cy="2499900"/>
          </a:xfrm>
          <a:prstGeom prst="triangle">
            <a:avLst/>
          </a:prstGeom>
          <a:solidFill>
            <a:srgbClr val="00FFFF"/>
          </a:solidFill>
          <a:ln>
            <a:solidFill>
              <a:srgbClr val="004065"/>
            </a:solidFill>
          </a:ln>
        </p:spPr>
        <p:txBody>
          <a:bodyPr lIns="0" tIns="0" rIns="0" bIns="0" anchor="ctr"/>
          <a:lstStyle/>
          <a:p>
            <a:pPr>
              <a:defRPr sz="1100">
                <a:solidFill>
                  <a:srgbClr val="000000"/>
                </a:solidFill>
              </a:defRPr>
            </a:pPr>
          </a:p>
        </p:txBody>
      </p:sp>
      <p:sp>
        <p:nvSpPr>
          <p:cNvPr id="204" name="Google Shape;170;p29"/>
          <p:cNvSpPr/>
          <p:nvPr/>
        </p:nvSpPr>
        <p:spPr>
          <a:xfrm>
            <a:off x="3401664" y="1336578"/>
            <a:ext cx="2211601" cy="1809601"/>
          </a:xfrm>
          <a:prstGeom prst="triangle">
            <a:avLst/>
          </a:prstGeom>
          <a:solidFill>
            <a:srgbClr val="FF9900"/>
          </a:solidFill>
          <a:ln>
            <a:solidFill>
              <a:srgbClr val="004065"/>
            </a:solidFill>
          </a:ln>
        </p:spPr>
        <p:txBody>
          <a:bodyPr lIns="0" tIns="0" rIns="0" bIns="0" anchor="ctr"/>
          <a:lstStyle/>
          <a:p>
            <a:pPr>
              <a:defRPr sz="1100">
                <a:solidFill>
                  <a:srgbClr val="000000"/>
                </a:solidFill>
              </a:defRPr>
            </a:pPr>
          </a:p>
        </p:txBody>
      </p:sp>
      <p:sp>
        <p:nvSpPr>
          <p:cNvPr id="205" name="Google Shape;171;p29"/>
          <p:cNvSpPr/>
          <p:nvPr/>
        </p:nvSpPr>
        <p:spPr>
          <a:xfrm>
            <a:off x="3851962" y="1336603"/>
            <a:ext cx="1324502" cy="1077901"/>
          </a:xfrm>
          <a:prstGeom prst="triangle">
            <a:avLst/>
          </a:prstGeom>
          <a:solidFill>
            <a:srgbClr val="E157FF">
              <a:alpha val="63140"/>
            </a:srgbClr>
          </a:solidFill>
          <a:ln>
            <a:solidFill>
              <a:srgbClr val="004065"/>
            </a:solidFill>
          </a:ln>
        </p:spPr>
        <p:txBody>
          <a:bodyPr lIns="0" tIns="0" rIns="0" bIns="0" anchor="ctr"/>
          <a:lstStyle/>
          <a:p>
            <a:pPr>
              <a:defRPr sz="1100">
                <a:solidFill>
                  <a:srgbClr val="000000"/>
                </a:solidFill>
              </a:defRPr>
            </a:pPr>
          </a:p>
        </p:txBody>
      </p:sp>
      <p:sp>
        <p:nvSpPr>
          <p:cNvPr id="206" name="Google Shape;172;p29"/>
          <p:cNvSpPr txBox="1"/>
          <p:nvPr/>
        </p:nvSpPr>
        <p:spPr>
          <a:xfrm>
            <a:off x="3812218" y="2017335"/>
            <a:ext cx="1390501" cy="309916"/>
          </a:xfrm>
          <a:prstGeom prst="rect">
            <a:avLst/>
          </a:prstGeom>
          <a:ln w="12700">
            <a:miter lim="400000"/>
          </a:ln>
          <a:extLst>
            <a:ext uri="{C572A759-6A51-4108-AA02-DFA0A04FC94B}">
              <ma14:wrappingTextBoxFlag xmlns:ma14="http://schemas.microsoft.com/office/mac/drawingml/2011/main" val="1"/>
            </a:ext>
          </a:extLst>
        </p:spPr>
        <p:txBody>
          <a:bodyPr lIns="68550" tIns="68550" rIns="68550" bIns="68550">
            <a:spAutoFit/>
          </a:bodyPr>
          <a:lstStyle>
            <a:lvl1pPr algn="ctr">
              <a:defRPr b="1" sz="1200">
                <a:solidFill>
                  <a:srgbClr val="000000"/>
                </a:solidFill>
              </a:defRPr>
            </a:lvl1pPr>
          </a:lstStyle>
          <a:p>
            <a:pPr/>
            <a:r>
              <a:t>Campaigns</a:t>
            </a:r>
          </a:p>
        </p:txBody>
      </p:sp>
      <p:sp>
        <p:nvSpPr>
          <p:cNvPr id="207" name="Google Shape;173;p29"/>
          <p:cNvSpPr txBox="1"/>
          <p:nvPr/>
        </p:nvSpPr>
        <p:spPr>
          <a:xfrm>
            <a:off x="3812218" y="2766848"/>
            <a:ext cx="1390501" cy="309916"/>
          </a:xfrm>
          <a:prstGeom prst="rect">
            <a:avLst/>
          </a:prstGeom>
          <a:ln w="12700">
            <a:miter lim="400000"/>
          </a:ln>
          <a:extLst>
            <a:ext uri="{C572A759-6A51-4108-AA02-DFA0A04FC94B}">
              <ma14:wrappingTextBoxFlag xmlns:ma14="http://schemas.microsoft.com/office/mac/drawingml/2011/main" val="1"/>
            </a:ext>
          </a:extLst>
        </p:spPr>
        <p:txBody>
          <a:bodyPr lIns="68550" tIns="68550" rIns="68550" bIns="68550">
            <a:spAutoFit/>
          </a:bodyPr>
          <a:lstStyle>
            <a:lvl1pPr algn="ctr">
              <a:defRPr b="1" sz="1200">
                <a:solidFill>
                  <a:srgbClr val="000000"/>
                </a:solidFill>
              </a:defRPr>
            </a:lvl1pPr>
          </a:lstStyle>
          <a:p>
            <a:pPr/>
            <a:r>
              <a:t>Incidents</a:t>
            </a:r>
          </a:p>
        </p:txBody>
      </p:sp>
      <p:sp>
        <p:nvSpPr>
          <p:cNvPr id="208" name="Google Shape;174;p29"/>
          <p:cNvSpPr txBox="1"/>
          <p:nvPr/>
        </p:nvSpPr>
        <p:spPr>
          <a:xfrm>
            <a:off x="3812218" y="3366458"/>
            <a:ext cx="1390501" cy="309916"/>
          </a:xfrm>
          <a:prstGeom prst="rect">
            <a:avLst/>
          </a:prstGeom>
          <a:ln w="12700">
            <a:miter lim="400000"/>
          </a:ln>
          <a:extLst>
            <a:ext uri="{C572A759-6A51-4108-AA02-DFA0A04FC94B}">
              <ma14:wrappingTextBoxFlag xmlns:ma14="http://schemas.microsoft.com/office/mac/drawingml/2011/main" val="1"/>
            </a:ext>
          </a:extLst>
        </p:spPr>
        <p:txBody>
          <a:bodyPr lIns="68550" tIns="68550" rIns="68550" bIns="68550">
            <a:spAutoFit/>
          </a:bodyPr>
          <a:lstStyle>
            <a:lvl1pPr algn="ctr">
              <a:defRPr b="1" sz="1200">
                <a:solidFill>
                  <a:srgbClr val="000000"/>
                </a:solidFill>
              </a:defRPr>
            </a:lvl1pPr>
          </a:lstStyle>
          <a:p>
            <a:pPr/>
            <a:r>
              <a:t>Narratives</a:t>
            </a:r>
          </a:p>
        </p:txBody>
      </p:sp>
      <p:sp>
        <p:nvSpPr>
          <p:cNvPr id="209" name="Google Shape;175;p29"/>
          <p:cNvSpPr txBox="1"/>
          <p:nvPr/>
        </p:nvSpPr>
        <p:spPr>
          <a:xfrm>
            <a:off x="3812218" y="4115972"/>
            <a:ext cx="1390501" cy="309915"/>
          </a:xfrm>
          <a:prstGeom prst="rect">
            <a:avLst/>
          </a:prstGeom>
          <a:ln w="12700">
            <a:miter lim="400000"/>
          </a:ln>
          <a:extLst>
            <a:ext uri="{C572A759-6A51-4108-AA02-DFA0A04FC94B}">
              <ma14:wrappingTextBoxFlag xmlns:ma14="http://schemas.microsoft.com/office/mac/drawingml/2011/main" val="1"/>
            </a:ext>
          </a:extLst>
        </p:spPr>
        <p:txBody>
          <a:bodyPr lIns="68550" tIns="68550" rIns="68550" bIns="68550">
            <a:spAutoFit/>
          </a:bodyPr>
          <a:lstStyle>
            <a:lvl1pPr algn="ctr">
              <a:defRPr b="1" sz="1200">
                <a:solidFill>
                  <a:srgbClr val="000000"/>
                </a:solidFill>
              </a:defRPr>
            </a:lvl1pPr>
          </a:lstStyle>
          <a:p>
            <a:pPr/>
            <a:r>
              <a:t>Artifacts</a:t>
            </a:r>
          </a:p>
        </p:txBody>
      </p:sp>
      <p:sp>
        <p:nvSpPr>
          <p:cNvPr id="210" name="Google Shape;176;p29"/>
          <p:cNvSpPr/>
          <p:nvPr/>
        </p:nvSpPr>
        <p:spPr>
          <a:xfrm flipH="1">
            <a:off x="2184321" y="1432923"/>
            <a:ext cx="1875901" cy="2966101"/>
          </a:xfrm>
          <a:prstGeom prst="line">
            <a:avLst/>
          </a:prstGeom>
          <a:ln w="28575">
            <a:solidFill>
              <a:srgbClr val="FFFFFF"/>
            </a:solidFill>
            <a:tailEnd type="triangle"/>
          </a:ln>
        </p:spPr>
        <p:txBody>
          <a:bodyPr lIns="0" tIns="0" rIns="0" bIns="0"/>
          <a:lstStyle/>
          <a:p>
            <a:pPr/>
          </a:p>
        </p:txBody>
      </p:sp>
      <p:sp>
        <p:nvSpPr>
          <p:cNvPr id="211" name="Google Shape;177;p29"/>
          <p:cNvSpPr txBox="1"/>
          <p:nvPr/>
        </p:nvSpPr>
        <p:spPr>
          <a:xfrm rot="18026917">
            <a:off x="3182843" y="1449858"/>
            <a:ext cx="1287579" cy="302201"/>
          </a:xfrm>
          <a:prstGeom prst="rect">
            <a:avLst/>
          </a:prstGeom>
          <a:ln w="12700">
            <a:miter lim="400000"/>
          </a:ln>
          <a:extLst>
            <a:ext uri="{C572A759-6A51-4108-AA02-DFA0A04FC94B}">
              <ma14:wrappingTextBoxFlag xmlns:ma14="http://schemas.microsoft.com/office/mac/drawingml/2011/main" val="1"/>
            </a:ext>
          </a:extLst>
        </p:spPr>
        <p:txBody>
          <a:bodyPr lIns="68550" tIns="68550" rIns="68550" bIns="68550">
            <a:spAutoFit/>
          </a:bodyPr>
          <a:lstStyle>
            <a:lvl1pPr algn="ctr">
              <a:defRPr sz="1100">
                <a:latin typeface="Roboto"/>
                <a:ea typeface="Roboto"/>
                <a:cs typeface="Roboto"/>
                <a:sym typeface="Roboto"/>
              </a:defRPr>
            </a:lvl1pPr>
          </a:lstStyle>
          <a:p>
            <a:pPr/>
            <a:r>
              <a:t>attacker</a:t>
            </a:r>
          </a:p>
        </p:txBody>
      </p:sp>
      <p:sp>
        <p:nvSpPr>
          <p:cNvPr id="212" name="Google Shape;178;p29"/>
          <p:cNvSpPr/>
          <p:nvPr/>
        </p:nvSpPr>
        <p:spPr>
          <a:xfrm>
            <a:off x="4895468" y="1507874"/>
            <a:ext cx="1875902" cy="2966101"/>
          </a:xfrm>
          <a:prstGeom prst="line">
            <a:avLst/>
          </a:prstGeom>
          <a:ln w="28575">
            <a:solidFill>
              <a:srgbClr val="FFFFFF"/>
            </a:solidFill>
            <a:headEnd type="triangle"/>
          </a:ln>
        </p:spPr>
        <p:txBody>
          <a:bodyPr lIns="0" tIns="0" rIns="0" bIns="0"/>
          <a:lstStyle/>
          <a:p>
            <a:pPr/>
          </a:p>
        </p:txBody>
      </p:sp>
      <p:sp>
        <p:nvSpPr>
          <p:cNvPr id="213" name="Google Shape;179;p29"/>
          <p:cNvSpPr txBox="1"/>
          <p:nvPr/>
        </p:nvSpPr>
        <p:spPr>
          <a:xfrm rot="3455505">
            <a:off x="6198776" y="3803915"/>
            <a:ext cx="1193959" cy="302201"/>
          </a:xfrm>
          <a:prstGeom prst="rect">
            <a:avLst/>
          </a:prstGeom>
          <a:ln w="12700">
            <a:miter lim="400000"/>
          </a:ln>
          <a:extLst>
            <a:ext uri="{C572A759-6A51-4108-AA02-DFA0A04FC94B}">
              <ma14:wrappingTextBoxFlag xmlns:ma14="http://schemas.microsoft.com/office/mac/drawingml/2011/main" val="1"/>
            </a:ext>
          </a:extLst>
        </p:spPr>
        <p:txBody>
          <a:bodyPr lIns="68550" tIns="68550" rIns="68550" bIns="68550">
            <a:spAutoFit/>
          </a:bodyPr>
          <a:lstStyle>
            <a:lvl1pPr algn="ctr">
              <a:defRPr sz="1100">
                <a:latin typeface="Roboto"/>
                <a:ea typeface="Roboto"/>
                <a:cs typeface="Roboto"/>
                <a:sym typeface="Roboto"/>
              </a:defRPr>
            </a:lvl1pPr>
          </a:lstStyle>
          <a:p>
            <a:pPr/>
            <a:r>
              <a:t>defender</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Google Shape;184;p30"/>
          <p:cNvSpPr/>
          <p:nvPr/>
        </p:nvSpPr>
        <p:spPr>
          <a:xfrm>
            <a:off x="6820218" y="2417911"/>
            <a:ext cx="561339" cy="1814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1600"/>
                </a:lnTo>
              </a:path>
            </a:pathLst>
          </a:custGeom>
          <a:ln w="38100">
            <a:solidFill>
              <a:srgbClr val="FFFFFF"/>
            </a:solidFill>
            <a:tailEnd type="triangle"/>
          </a:ln>
        </p:spPr>
        <p:txBody>
          <a:bodyPr/>
          <a:lstStyle/>
          <a:p>
            <a:pPr/>
          </a:p>
        </p:txBody>
      </p:sp>
      <p:sp>
        <p:nvSpPr>
          <p:cNvPr id="218" name="Google Shape;187;p30"/>
          <p:cNvSpPr txBox="1"/>
          <p:nvPr>
            <p:ph type="title"/>
          </p:nvPr>
        </p:nvSpPr>
        <p:spPr>
          <a:xfrm>
            <a:off x="387899" y="74924"/>
            <a:ext cx="8368202" cy="686102"/>
          </a:xfrm>
          <a:prstGeom prst="rect">
            <a:avLst/>
          </a:prstGeom>
        </p:spPr>
        <p:txBody>
          <a:bodyPr/>
          <a:lstStyle/>
          <a:p>
            <a:pPr/>
            <a:r>
              <a:t>DISINFORMATION INCIDENT PROCESS</a:t>
            </a:r>
          </a:p>
        </p:txBody>
      </p:sp>
      <p:grpSp>
        <p:nvGrpSpPr>
          <p:cNvPr id="221" name="Google Shape;188;p30"/>
          <p:cNvGrpSpPr/>
          <p:nvPr/>
        </p:nvGrpSpPr>
        <p:grpSpPr>
          <a:xfrm>
            <a:off x="322256" y="1405515"/>
            <a:ext cx="1299000" cy="1118401"/>
            <a:chOff x="0" y="0"/>
            <a:chExt cx="1298999" cy="1118400"/>
          </a:xfrm>
        </p:grpSpPr>
        <p:sp>
          <p:nvSpPr>
            <p:cNvPr id="219" name="Rectangle"/>
            <p:cNvSpPr/>
            <p:nvPr/>
          </p:nvSpPr>
          <p:spPr>
            <a:xfrm>
              <a:off x="0" y="-1"/>
              <a:ext cx="1299000" cy="1118402"/>
            </a:xfrm>
            <a:prstGeom prst="rect">
              <a:avLst/>
            </a:prstGeom>
            <a:noFill/>
            <a:ln w="28575" cap="flat">
              <a:solidFill>
                <a:srgbClr val="FFFFFF"/>
              </a:solidFill>
              <a:prstDash val="solid"/>
              <a:round/>
            </a:ln>
            <a:effectLst/>
          </p:spPr>
          <p:txBody>
            <a:bodyPr wrap="square" lIns="0" tIns="0" rIns="0" bIns="0" numCol="1" anchor="t">
              <a:noAutofit/>
            </a:bodyPr>
            <a:lstStyle/>
            <a:p>
              <a:pPr algn="ctr">
                <a:defRPr sz="2000">
                  <a:latin typeface="Roboto"/>
                  <a:ea typeface="Roboto"/>
                  <a:cs typeface="Roboto"/>
                  <a:sym typeface="Roboto"/>
                </a:defRPr>
              </a:pPr>
            </a:p>
          </p:txBody>
        </p:sp>
        <p:sp>
          <p:nvSpPr>
            <p:cNvPr id="220" name="Humans…"/>
            <p:cNvSpPr txBox="1"/>
            <p:nvPr/>
          </p:nvSpPr>
          <p:spPr>
            <a:xfrm>
              <a:off x="14287" y="14287"/>
              <a:ext cx="1270426" cy="1097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b="1" sz="2000">
                  <a:latin typeface="Roboto"/>
                  <a:ea typeface="Roboto"/>
                  <a:cs typeface="Roboto"/>
                  <a:sym typeface="Roboto"/>
                </a:defRPr>
              </a:pPr>
              <a:r>
                <a:t>Humans</a:t>
              </a:r>
            </a:p>
            <a:p>
              <a:pPr algn="ctr">
                <a:defRPr b="1" sz="2000">
                  <a:latin typeface="Roboto"/>
                  <a:ea typeface="Roboto"/>
                  <a:cs typeface="Roboto"/>
                  <a:sym typeface="Roboto"/>
                </a:defRPr>
              </a:pPr>
              <a:r>
                <a:t>Groups</a:t>
              </a:r>
            </a:p>
            <a:p>
              <a:pPr algn="ctr">
                <a:defRPr sz="2000">
                  <a:latin typeface="Roboto"/>
                  <a:ea typeface="Roboto"/>
                  <a:cs typeface="Roboto"/>
                  <a:sym typeface="Roboto"/>
                </a:defRPr>
              </a:pPr>
              <a:r>
                <a:t>Feeds</a:t>
              </a:r>
            </a:p>
          </p:txBody>
        </p:sp>
      </p:grpSp>
      <p:grpSp>
        <p:nvGrpSpPr>
          <p:cNvPr id="224" name="Google Shape;189;p30"/>
          <p:cNvGrpSpPr/>
          <p:nvPr/>
        </p:nvGrpSpPr>
        <p:grpSpPr>
          <a:xfrm>
            <a:off x="322256" y="2986100"/>
            <a:ext cx="1299000" cy="1118401"/>
            <a:chOff x="0" y="0"/>
            <a:chExt cx="1298999" cy="1118400"/>
          </a:xfrm>
        </p:grpSpPr>
        <p:sp>
          <p:nvSpPr>
            <p:cNvPr id="222" name="Rectangle"/>
            <p:cNvSpPr/>
            <p:nvPr/>
          </p:nvSpPr>
          <p:spPr>
            <a:xfrm>
              <a:off x="0" y="-1"/>
              <a:ext cx="1299000" cy="1118402"/>
            </a:xfrm>
            <a:prstGeom prst="rect">
              <a:avLst/>
            </a:prstGeom>
            <a:noFill/>
            <a:ln w="28575" cap="flat">
              <a:solidFill>
                <a:srgbClr val="FFFFFF"/>
              </a:solidFill>
              <a:prstDash val="solid"/>
              <a:round/>
            </a:ln>
            <a:effectLst/>
          </p:spPr>
          <p:txBody>
            <a:bodyPr wrap="square" lIns="0" tIns="0" rIns="0" bIns="0" numCol="1" anchor="t">
              <a:noAutofit/>
            </a:bodyPr>
            <a:lstStyle/>
            <a:p>
              <a:pPr algn="ctr">
                <a:defRPr sz="2000">
                  <a:latin typeface="Roboto"/>
                  <a:ea typeface="Roboto"/>
                  <a:cs typeface="Roboto"/>
                  <a:sym typeface="Roboto"/>
                </a:defRPr>
              </a:pPr>
            </a:p>
          </p:txBody>
        </p:sp>
        <p:sp>
          <p:nvSpPr>
            <p:cNvPr id="223" name="Slack…"/>
            <p:cNvSpPr txBox="1"/>
            <p:nvPr/>
          </p:nvSpPr>
          <p:spPr>
            <a:xfrm>
              <a:off x="14287" y="14287"/>
              <a:ext cx="1270426" cy="1097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b="1" sz="2000">
                  <a:latin typeface="Roboto"/>
                  <a:ea typeface="Roboto"/>
                  <a:cs typeface="Roboto"/>
                  <a:sym typeface="Roboto"/>
                </a:defRPr>
              </a:pPr>
              <a:r>
                <a:t>Slack</a:t>
              </a:r>
            </a:p>
            <a:p>
              <a:pPr algn="ctr">
                <a:defRPr sz="2000">
                  <a:latin typeface="Roboto"/>
                  <a:ea typeface="Roboto"/>
                  <a:cs typeface="Roboto"/>
                  <a:sym typeface="Roboto"/>
                </a:defRPr>
              </a:pPr>
              <a:r>
                <a:t>Incident go/nogo</a:t>
              </a:r>
            </a:p>
          </p:txBody>
        </p:sp>
      </p:grpSp>
      <p:grpSp>
        <p:nvGrpSpPr>
          <p:cNvPr id="227" name="Google Shape;190;p30"/>
          <p:cNvGrpSpPr/>
          <p:nvPr/>
        </p:nvGrpSpPr>
        <p:grpSpPr>
          <a:xfrm>
            <a:off x="2284048" y="1522218"/>
            <a:ext cx="1832101" cy="1118402"/>
            <a:chOff x="0" y="0"/>
            <a:chExt cx="1832099" cy="1118400"/>
          </a:xfrm>
        </p:grpSpPr>
        <p:sp>
          <p:nvSpPr>
            <p:cNvPr id="225" name="Rectangle"/>
            <p:cNvSpPr/>
            <p:nvPr/>
          </p:nvSpPr>
          <p:spPr>
            <a:xfrm>
              <a:off x="0" y="-1"/>
              <a:ext cx="1832100" cy="1118402"/>
            </a:xfrm>
            <a:prstGeom prst="rect">
              <a:avLst/>
            </a:prstGeom>
            <a:noFill/>
            <a:ln w="28575" cap="flat">
              <a:solidFill>
                <a:srgbClr val="FFFFFF"/>
              </a:solidFill>
              <a:prstDash val="solid"/>
              <a:round/>
            </a:ln>
            <a:effectLst/>
          </p:spPr>
          <p:txBody>
            <a:bodyPr wrap="square" lIns="0" tIns="0" rIns="0" bIns="0" numCol="1" anchor="t">
              <a:noAutofit/>
            </a:bodyPr>
            <a:lstStyle/>
            <a:p>
              <a:pPr algn="ctr">
                <a:defRPr sz="2000">
                  <a:latin typeface="Roboto"/>
                  <a:ea typeface="Roboto"/>
                  <a:cs typeface="Roboto"/>
                  <a:sym typeface="Roboto"/>
                </a:defRPr>
              </a:pPr>
            </a:p>
          </p:txBody>
        </p:sp>
        <p:sp>
          <p:nvSpPr>
            <p:cNvPr id="226" name="DKAN…"/>
            <p:cNvSpPr txBox="1"/>
            <p:nvPr/>
          </p:nvSpPr>
          <p:spPr>
            <a:xfrm>
              <a:off x="14287" y="14287"/>
              <a:ext cx="1803526" cy="1097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b="1" sz="2000">
                  <a:latin typeface="Roboto"/>
                  <a:ea typeface="Roboto"/>
                  <a:cs typeface="Roboto"/>
                  <a:sym typeface="Roboto"/>
                </a:defRPr>
              </a:pPr>
              <a:r>
                <a:t>DKAN</a:t>
              </a:r>
            </a:p>
            <a:p>
              <a:pPr algn="ctr">
                <a:defRPr sz="2000">
                  <a:latin typeface="Roboto"/>
                  <a:ea typeface="Roboto"/>
                  <a:cs typeface="Roboto"/>
                  <a:sym typeface="Roboto"/>
                </a:defRPr>
              </a:pPr>
              <a:r>
                <a:t>Incident data</a:t>
              </a:r>
            </a:p>
            <a:p>
              <a:pPr algn="ctr">
                <a:defRPr sz="2000">
                  <a:latin typeface="Roboto"/>
                  <a:ea typeface="Roboto"/>
                  <a:cs typeface="Roboto"/>
                  <a:sym typeface="Roboto"/>
                </a:defRPr>
              </a:pPr>
              <a:r>
                <a:t>Support data</a:t>
              </a:r>
            </a:p>
          </p:txBody>
        </p:sp>
      </p:grpSp>
      <p:grpSp>
        <p:nvGrpSpPr>
          <p:cNvPr id="230" name="Google Shape;186;p30"/>
          <p:cNvGrpSpPr/>
          <p:nvPr/>
        </p:nvGrpSpPr>
        <p:grpSpPr>
          <a:xfrm>
            <a:off x="7395843" y="2287073"/>
            <a:ext cx="1499101" cy="1118401"/>
            <a:chOff x="0" y="0"/>
            <a:chExt cx="1499100" cy="1118400"/>
          </a:xfrm>
        </p:grpSpPr>
        <p:sp>
          <p:nvSpPr>
            <p:cNvPr id="228" name="Rectangle"/>
            <p:cNvSpPr/>
            <p:nvPr/>
          </p:nvSpPr>
          <p:spPr>
            <a:xfrm>
              <a:off x="-1" y="-1"/>
              <a:ext cx="1499102" cy="1118402"/>
            </a:xfrm>
            <a:prstGeom prst="rect">
              <a:avLst/>
            </a:prstGeom>
            <a:noFill/>
            <a:ln w="28575" cap="flat">
              <a:solidFill>
                <a:srgbClr val="FFFFFF"/>
              </a:solidFill>
              <a:prstDash val="solid"/>
              <a:round/>
            </a:ln>
            <a:effectLst/>
          </p:spPr>
          <p:txBody>
            <a:bodyPr wrap="square" lIns="0" tIns="0" rIns="0" bIns="0" numCol="1" anchor="t">
              <a:noAutofit/>
            </a:bodyPr>
            <a:lstStyle/>
            <a:p>
              <a:pPr algn="ctr">
                <a:defRPr sz="2000">
                  <a:latin typeface="Roboto"/>
                  <a:ea typeface="Roboto"/>
                  <a:cs typeface="Roboto"/>
                  <a:sym typeface="Roboto"/>
                </a:defRPr>
              </a:pPr>
            </a:p>
          </p:txBody>
        </p:sp>
        <p:sp>
          <p:nvSpPr>
            <p:cNvPr id="229" name="Slack…"/>
            <p:cNvSpPr txBox="1"/>
            <p:nvPr/>
          </p:nvSpPr>
          <p:spPr>
            <a:xfrm>
              <a:off x="14287" y="14287"/>
              <a:ext cx="1470526" cy="1097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b="1" sz="2000">
                  <a:latin typeface="Roboto"/>
                  <a:ea typeface="Roboto"/>
                  <a:cs typeface="Roboto"/>
                  <a:sym typeface="Roboto"/>
                </a:defRPr>
              </a:pPr>
              <a:r>
                <a:t>Slack</a:t>
              </a:r>
            </a:p>
            <a:p>
              <a:pPr algn="ctr">
                <a:defRPr sz="2000">
                  <a:latin typeface="Roboto"/>
                  <a:ea typeface="Roboto"/>
                  <a:cs typeface="Roboto"/>
                  <a:sym typeface="Roboto"/>
                </a:defRPr>
              </a:pPr>
              <a:r>
                <a:t>Reporting</a:t>
              </a:r>
            </a:p>
            <a:p>
              <a:pPr algn="ctr">
                <a:defRPr sz="2000">
                  <a:latin typeface="Roboto"/>
                  <a:ea typeface="Roboto"/>
                  <a:cs typeface="Roboto"/>
                  <a:sym typeface="Roboto"/>
                </a:defRPr>
              </a:pPr>
              <a:r>
                <a:t>Countering</a:t>
              </a:r>
            </a:p>
          </p:txBody>
        </p:sp>
      </p:grpSp>
      <p:grpSp>
        <p:nvGrpSpPr>
          <p:cNvPr id="233" name="Google Shape;185;p30"/>
          <p:cNvGrpSpPr/>
          <p:nvPr/>
        </p:nvGrpSpPr>
        <p:grpSpPr>
          <a:xfrm>
            <a:off x="4779090" y="1526498"/>
            <a:ext cx="2026800" cy="1118401"/>
            <a:chOff x="0" y="0"/>
            <a:chExt cx="2026798" cy="1118400"/>
          </a:xfrm>
        </p:grpSpPr>
        <p:sp>
          <p:nvSpPr>
            <p:cNvPr id="231" name="Rectangle"/>
            <p:cNvSpPr/>
            <p:nvPr/>
          </p:nvSpPr>
          <p:spPr>
            <a:xfrm>
              <a:off x="0" y="-1"/>
              <a:ext cx="2026799" cy="1118402"/>
            </a:xfrm>
            <a:prstGeom prst="rect">
              <a:avLst/>
            </a:prstGeom>
            <a:noFill/>
            <a:ln w="28575" cap="flat">
              <a:solidFill>
                <a:srgbClr val="FFFFFF"/>
              </a:solidFill>
              <a:prstDash val="solid"/>
              <a:round/>
            </a:ln>
            <a:effectLst/>
          </p:spPr>
          <p:txBody>
            <a:bodyPr wrap="square" lIns="0" tIns="0" rIns="0" bIns="0" numCol="1" anchor="t">
              <a:noAutofit/>
            </a:bodyPr>
            <a:lstStyle/>
            <a:p>
              <a:pPr algn="ctr">
                <a:defRPr sz="2000">
                  <a:latin typeface="Roboto"/>
                  <a:ea typeface="Roboto"/>
                  <a:cs typeface="Roboto"/>
                  <a:sym typeface="Roboto"/>
                </a:defRPr>
              </a:pPr>
            </a:p>
          </p:txBody>
        </p:sp>
        <p:sp>
          <p:nvSpPr>
            <p:cNvPr id="232" name="HIVE…"/>
            <p:cNvSpPr txBox="1"/>
            <p:nvPr/>
          </p:nvSpPr>
          <p:spPr>
            <a:xfrm>
              <a:off x="14287" y="14287"/>
              <a:ext cx="1998225" cy="1097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b="1" sz="2000">
                  <a:latin typeface="Roboto"/>
                  <a:ea typeface="Roboto"/>
                  <a:cs typeface="Roboto"/>
                  <a:sym typeface="Roboto"/>
                </a:defRPr>
              </a:pPr>
              <a:r>
                <a:t>HIVE</a:t>
              </a:r>
            </a:p>
            <a:p>
              <a:pPr algn="ctr">
                <a:defRPr sz="2000">
                  <a:latin typeface="Roboto"/>
                  <a:ea typeface="Roboto"/>
                  <a:cs typeface="Roboto"/>
                  <a:sym typeface="Roboto"/>
                </a:defRPr>
              </a:pPr>
              <a:r>
                <a:t>Incident tasks</a:t>
              </a:r>
            </a:p>
            <a:p>
              <a:pPr algn="ctr">
                <a:defRPr sz="2000">
                  <a:latin typeface="Roboto"/>
                  <a:ea typeface="Roboto"/>
                  <a:cs typeface="Roboto"/>
                  <a:sym typeface="Roboto"/>
                </a:defRPr>
              </a:pPr>
              <a:r>
                <a:t>&amp; analysis</a:t>
              </a:r>
            </a:p>
          </p:txBody>
        </p:sp>
      </p:grpSp>
      <p:sp>
        <p:nvSpPr>
          <p:cNvPr id="234" name="Google Shape;191;p30"/>
          <p:cNvSpPr txBox="1"/>
          <p:nvPr/>
        </p:nvSpPr>
        <p:spPr>
          <a:xfrm>
            <a:off x="187405" y="756574"/>
            <a:ext cx="1482302"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000">
                <a:latin typeface="Roboto"/>
                <a:ea typeface="Roboto"/>
                <a:cs typeface="Roboto"/>
                <a:sym typeface="Roboto"/>
              </a:defRPr>
            </a:lvl1pPr>
          </a:lstStyle>
          <a:p>
            <a:pPr/>
            <a:r>
              <a:t>Alerting</a:t>
            </a:r>
          </a:p>
        </p:txBody>
      </p:sp>
      <p:sp>
        <p:nvSpPr>
          <p:cNvPr id="235" name="Google Shape;192;p30"/>
          <p:cNvSpPr txBox="1"/>
          <p:nvPr/>
        </p:nvSpPr>
        <p:spPr>
          <a:xfrm>
            <a:off x="7090499" y="756574"/>
            <a:ext cx="1832101"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000">
                <a:latin typeface="Roboto"/>
                <a:ea typeface="Roboto"/>
                <a:cs typeface="Roboto"/>
                <a:sym typeface="Roboto"/>
              </a:defRPr>
            </a:lvl1pPr>
          </a:lstStyle>
          <a:p>
            <a:pPr/>
            <a:r>
              <a:t>Action</a:t>
            </a:r>
          </a:p>
        </p:txBody>
      </p:sp>
      <p:sp>
        <p:nvSpPr>
          <p:cNvPr id="236" name="Google Shape;193;p30"/>
          <p:cNvSpPr txBox="1"/>
          <p:nvPr/>
        </p:nvSpPr>
        <p:spPr>
          <a:xfrm>
            <a:off x="2356962" y="736052"/>
            <a:ext cx="1832101"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000">
                <a:latin typeface="Roboto"/>
                <a:ea typeface="Roboto"/>
                <a:cs typeface="Roboto"/>
                <a:sym typeface="Roboto"/>
              </a:defRPr>
            </a:lvl1pPr>
          </a:lstStyle>
          <a:p>
            <a:pPr/>
            <a:r>
              <a:t>Collection</a:t>
            </a:r>
          </a:p>
        </p:txBody>
      </p:sp>
      <p:sp>
        <p:nvSpPr>
          <p:cNvPr id="237" name="Google Shape;194;p30"/>
          <p:cNvSpPr txBox="1"/>
          <p:nvPr/>
        </p:nvSpPr>
        <p:spPr>
          <a:xfrm>
            <a:off x="4876405" y="689868"/>
            <a:ext cx="1832101" cy="7924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b="1" sz="2000">
                <a:latin typeface="Roboto"/>
                <a:ea typeface="Roboto"/>
                <a:cs typeface="Roboto"/>
                <a:sym typeface="Roboto"/>
              </a:defRPr>
            </a:lvl1pPr>
          </a:lstStyle>
          <a:p>
            <a:pPr/>
            <a:r>
              <a:t>Organisation and Analysis</a:t>
            </a:r>
          </a:p>
        </p:txBody>
      </p:sp>
      <p:sp>
        <p:nvSpPr>
          <p:cNvPr id="252" name="Google Shape;195;p30"/>
          <p:cNvSpPr/>
          <p:nvPr/>
        </p:nvSpPr>
        <p:spPr>
          <a:xfrm>
            <a:off x="971756" y="2538197"/>
            <a:ext cx="1" cy="433616"/>
          </a:xfrm>
          <a:custGeom>
            <a:avLst/>
            <a:gdLst/>
            <a:ahLst/>
            <a:cxnLst>
              <a:cxn ang="0">
                <a:pos x="wd2" y="hd2"/>
              </a:cxn>
              <a:cxn ang="5400000">
                <a:pos x="wd2" y="hd2"/>
              </a:cxn>
              <a:cxn ang="10800000">
                <a:pos x="wd2" y="hd2"/>
              </a:cxn>
              <a:cxn ang="16200000">
                <a:pos x="wd2" y="hd2"/>
              </a:cxn>
            </a:cxnLst>
            <a:rect l="0" t="0" r="r" b="b"/>
            <a:pathLst>
              <a:path w="0" h="21600" fill="norm" stroke="1" extrusionOk="0">
                <a:moveTo>
                  <a:pt x="0" y="0"/>
                </a:moveTo>
                <a:cubicBezTo>
                  <a:pt x="0" y="7200"/>
                  <a:pt x="0" y="14400"/>
                  <a:pt x="0" y="21600"/>
                </a:cubicBezTo>
              </a:path>
            </a:pathLst>
          </a:custGeom>
          <a:ln w="38100">
            <a:solidFill>
              <a:srgbClr val="FFFFFF"/>
            </a:solidFill>
            <a:tailEnd type="triangle"/>
          </a:ln>
        </p:spPr>
        <p:txBody>
          <a:bodyPr/>
          <a:lstStyle/>
          <a:p>
            <a:pPr/>
          </a:p>
        </p:txBody>
      </p:sp>
      <p:sp>
        <p:nvSpPr>
          <p:cNvPr id="253" name="Google Shape;196;p30"/>
          <p:cNvSpPr/>
          <p:nvPr/>
        </p:nvSpPr>
        <p:spPr>
          <a:xfrm>
            <a:off x="1635515" y="2396857"/>
            <a:ext cx="3129289" cy="9474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0"/>
                </a:lnTo>
              </a:path>
            </a:pathLst>
          </a:custGeom>
          <a:ln w="38100">
            <a:solidFill>
              <a:srgbClr val="FFFFFF"/>
            </a:solidFill>
            <a:tailEnd type="triangle"/>
          </a:ln>
        </p:spPr>
        <p:txBody>
          <a:bodyPr/>
          <a:lstStyle/>
          <a:p>
            <a:pPr/>
          </a:p>
        </p:txBody>
      </p:sp>
      <p:sp>
        <p:nvSpPr>
          <p:cNvPr id="254" name="Google Shape;197;p30"/>
          <p:cNvSpPr/>
          <p:nvPr/>
        </p:nvSpPr>
        <p:spPr>
          <a:xfrm>
            <a:off x="3692008" y="2659180"/>
            <a:ext cx="1322853" cy="9755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1600"/>
                </a:lnTo>
              </a:path>
            </a:pathLst>
          </a:custGeom>
          <a:ln w="38100">
            <a:solidFill>
              <a:srgbClr val="FFFFFF"/>
            </a:solidFill>
            <a:headEnd type="triangle"/>
            <a:tailEnd type="triangle"/>
          </a:ln>
        </p:spPr>
        <p:txBody>
          <a:bodyPr/>
          <a:lstStyle/>
          <a:p>
            <a:pPr/>
          </a:p>
        </p:txBody>
      </p:sp>
      <p:sp>
        <p:nvSpPr>
          <p:cNvPr id="255" name="Google Shape;199;p30"/>
          <p:cNvSpPr/>
          <p:nvPr/>
        </p:nvSpPr>
        <p:spPr>
          <a:xfrm>
            <a:off x="4130311" y="2082954"/>
            <a:ext cx="634493" cy="10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0"/>
                </a:lnTo>
              </a:path>
            </a:pathLst>
          </a:custGeom>
          <a:ln w="38100">
            <a:solidFill>
              <a:srgbClr val="FFFFFF"/>
            </a:solidFill>
            <a:headEnd type="triangle"/>
            <a:tailEnd type="triangle"/>
          </a:ln>
        </p:spPr>
        <p:txBody>
          <a:bodyPr/>
          <a:lstStyle/>
          <a:p>
            <a:pPr/>
          </a:p>
        </p:txBody>
      </p:sp>
      <p:grpSp>
        <p:nvGrpSpPr>
          <p:cNvPr id="244" name="Google Shape;198;p30"/>
          <p:cNvGrpSpPr/>
          <p:nvPr/>
        </p:nvGrpSpPr>
        <p:grpSpPr>
          <a:xfrm>
            <a:off x="2112274" y="3649036"/>
            <a:ext cx="2026800" cy="806739"/>
            <a:chOff x="0" y="0"/>
            <a:chExt cx="2026798" cy="806737"/>
          </a:xfrm>
        </p:grpSpPr>
        <p:sp>
          <p:nvSpPr>
            <p:cNvPr id="242" name="Rectangle"/>
            <p:cNvSpPr/>
            <p:nvPr/>
          </p:nvSpPr>
          <p:spPr>
            <a:xfrm>
              <a:off x="0" y="0"/>
              <a:ext cx="2026799" cy="782700"/>
            </a:xfrm>
            <a:prstGeom prst="rect">
              <a:avLst/>
            </a:prstGeom>
            <a:noFill/>
            <a:ln w="28575" cap="flat">
              <a:solidFill>
                <a:srgbClr val="FFFFFF"/>
              </a:solidFill>
              <a:prstDash val="solid"/>
              <a:round/>
            </a:ln>
            <a:effectLst/>
          </p:spPr>
          <p:txBody>
            <a:bodyPr wrap="square" lIns="0" tIns="0" rIns="0" bIns="0" numCol="1" anchor="t">
              <a:noAutofit/>
            </a:bodyPr>
            <a:lstStyle/>
            <a:p>
              <a:pPr algn="ctr">
                <a:defRPr sz="2000">
                  <a:latin typeface="Roboto"/>
                  <a:ea typeface="Roboto"/>
                  <a:cs typeface="Roboto"/>
                  <a:sym typeface="Roboto"/>
                </a:defRPr>
              </a:pPr>
            </a:p>
          </p:txBody>
        </p:sp>
        <p:sp>
          <p:nvSpPr>
            <p:cNvPr id="243" name="MISP…"/>
            <p:cNvSpPr txBox="1"/>
            <p:nvPr/>
          </p:nvSpPr>
          <p:spPr>
            <a:xfrm>
              <a:off x="14287" y="14287"/>
              <a:ext cx="1998225" cy="7924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b="1" sz="2000">
                  <a:latin typeface="Roboto"/>
                  <a:ea typeface="Roboto"/>
                  <a:cs typeface="Roboto"/>
                  <a:sym typeface="Roboto"/>
                </a:defRPr>
              </a:pPr>
              <a:r>
                <a:t>MISP</a:t>
              </a:r>
            </a:p>
            <a:p>
              <a:pPr algn="ctr">
                <a:defRPr sz="2000">
                  <a:latin typeface="Roboto"/>
                  <a:ea typeface="Roboto"/>
                  <a:cs typeface="Roboto"/>
                  <a:sym typeface="Roboto"/>
                </a:defRPr>
              </a:pPr>
              <a:r>
                <a:t>Incident objects</a:t>
              </a:r>
            </a:p>
          </p:txBody>
        </p:sp>
      </p:grpSp>
      <p:grpSp>
        <p:nvGrpSpPr>
          <p:cNvPr id="247" name="Google Shape;200;p30"/>
          <p:cNvGrpSpPr/>
          <p:nvPr/>
        </p:nvGrpSpPr>
        <p:grpSpPr>
          <a:xfrm>
            <a:off x="4876555" y="3903974"/>
            <a:ext cx="2214001" cy="1111539"/>
            <a:chOff x="0" y="0"/>
            <a:chExt cx="2213999" cy="1111537"/>
          </a:xfrm>
        </p:grpSpPr>
        <p:sp>
          <p:nvSpPr>
            <p:cNvPr id="245" name="Rectangle"/>
            <p:cNvSpPr/>
            <p:nvPr/>
          </p:nvSpPr>
          <p:spPr>
            <a:xfrm>
              <a:off x="0" y="0"/>
              <a:ext cx="2214000" cy="1000799"/>
            </a:xfrm>
            <a:prstGeom prst="rect">
              <a:avLst/>
            </a:prstGeom>
            <a:noFill/>
            <a:ln w="28575" cap="flat">
              <a:solidFill>
                <a:srgbClr val="FFFFFF"/>
              </a:solidFill>
              <a:prstDash val="solid"/>
              <a:round/>
            </a:ln>
            <a:effectLst/>
          </p:spPr>
          <p:txBody>
            <a:bodyPr wrap="square" lIns="0" tIns="0" rIns="0" bIns="0" numCol="1" anchor="t">
              <a:noAutofit/>
            </a:bodyPr>
            <a:lstStyle/>
            <a:p>
              <a:pPr algn="ctr">
                <a:defRPr b="1" sz="2000">
                  <a:latin typeface="Roboto"/>
                  <a:ea typeface="Roboto"/>
                  <a:cs typeface="Roboto"/>
                  <a:sym typeface="Roboto"/>
                </a:defRPr>
              </a:pPr>
            </a:p>
          </p:txBody>
        </p:sp>
        <p:sp>
          <p:nvSpPr>
            <p:cNvPr id="246" name="Cortex + Microservices…"/>
            <p:cNvSpPr txBox="1"/>
            <p:nvPr/>
          </p:nvSpPr>
          <p:spPr>
            <a:xfrm>
              <a:off x="14287" y="14287"/>
              <a:ext cx="2185426" cy="1097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b="1" sz="2000">
                  <a:latin typeface="Roboto"/>
                  <a:ea typeface="Roboto"/>
                  <a:cs typeface="Roboto"/>
                  <a:sym typeface="Roboto"/>
                </a:defRPr>
              </a:pPr>
              <a:r>
                <a:t>Cortex +</a:t>
              </a:r>
              <a:br/>
              <a:r>
                <a:t>Microservices</a:t>
              </a:r>
            </a:p>
            <a:p>
              <a:pPr algn="ctr">
                <a:defRPr sz="2000">
                  <a:solidFill>
                    <a:srgbClr val="00517C"/>
                  </a:solidFill>
                  <a:latin typeface="Roboto"/>
                  <a:ea typeface="Roboto"/>
                  <a:cs typeface="Roboto"/>
                  <a:sym typeface="Roboto"/>
                </a:defRPr>
              </a:pPr>
              <a:r>
                <a:t>Data enrichment</a:t>
              </a:r>
            </a:p>
          </p:txBody>
        </p:sp>
      </p:grpSp>
      <p:sp>
        <p:nvSpPr>
          <p:cNvPr id="256" name="Google Shape;201;p30"/>
          <p:cNvSpPr/>
          <p:nvPr/>
        </p:nvSpPr>
        <p:spPr>
          <a:xfrm>
            <a:off x="5838644" y="2659180"/>
            <a:ext cx="99034" cy="12305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0"/>
                </a:lnTo>
              </a:path>
            </a:pathLst>
          </a:custGeom>
          <a:ln w="38100">
            <a:solidFill>
              <a:srgbClr val="FFFFFF"/>
            </a:solidFill>
            <a:headEnd type="triangle"/>
            <a:tailEnd type="triangle"/>
          </a:ln>
        </p:spPr>
        <p:txBody>
          <a:bodyPr/>
          <a:lstStyle/>
          <a:p>
            <a:pPr/>
          </a:p>
        </p:txBody>
      </p:sp>
      <p:sp>
        <p:nvSpPr>
          <p:cNvPr id="257" name="Google Shape;202;p30"/>
          <p:cNvSpPr/>
          <p:nvPr/>
        </p:nvSpPr>
        <p:spPr>
          <a:xfrm>
            <a:off x="4153403" y="3029807"/>
            <a:ext cx="3228154" cy="7756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0"/>
                </a:lnTo>
              </a:path>
            </a:pathLst>
          </a:custGeom>
          <a:ln w="38100">
            <a:solidFill>
              <a:srgbClr val="FFFFFF"/>
            </a:solidFill>
            <a:tailEnd type="triangle"/>
          </a:ln>
        </p:spPr>
        <p:txBody>
          <a:bodyPr/>
          <a:lstStyle/>
          <a:p>
            <a:pPr/>
          </a:p>
        </p:txBody>
      </p:sp>
      <p:pic>
        <p:nvPicPr>
          <p:cNvPr id="250" name="Google Shape;203;p30" descr="Google Shape;203;p30"/>
          <p:cNvPicPr>
            <a:picLocks noChangeAspect="1"/>
          </p:cNvPicPr>
          <p:nvPr/>
        </p:nvPicPr>
        <p:blipFill>
          <a:blip r:embed="rId3">
            <a:extLst/>
          </a:blip>
          <a:stretch>
            <a:fillRect/>
          </a:stretch>
        </p:blipFill>
        <p:spPr>
          <a:xfrm>
            <a:off x="7917449" y="4004374"/>
            <a:ext cx="1054901" cy="800001"/>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Google Shape;208;p31"/>
          <p:cNvSpPr txBox="1"/>
          <p:nvPr>
            <p:ph type="title"/>
          </p:nvPr>
        </p:nvSpPr>
        <p:spPr>
          <a:xfrm>
            <a:off x="213600" y="46300"/>
            <a:ext cx="8716800" cy="848399"/>
          </a:xfrm>
          <a:prstGeom prst="rect">
            <a:avLst/>
          </a:prstGeom>
        </p:spPr>
        <p:txBody>
          <a:bodyPr/>
          <a:lstStyle/>
          <a:p>
            <a:pPr/>
            <a:r>
              <a:t>Practical: deciding whether to start an incident</a:t>
            </a:r>
          </a:p>
        </p:txBody>
      </p:sp>
      <p:sp>
        <p:nvSpPr>
          <p:cNvPr id="262" name="Google Shape;209;p31"/>
          <p:cNvSpPr txBox="1"/>
          <p:nvPr>
            <p:ph type="body" idx="1"/>
          </p:nvPr>
        </p:nvSpPr>
        <p:spPr>
          <a:xfrm>
            <a:off x="387899" y="956099"/>
            <a:ext cx="8368202" cy="3895201"/>
          </a:xfrm>
          <a:prstGeom prst="rect">
            <a:avLst/>
          </a:prstGeom>
        </p:spPr>
        <p:txBody>
          <a:bodyPr/>
          <a:lstStyle/>
          <a:p>
            <a:pPr marL="443484" indent="-332613" defTabSz="886968">
              <a:lnSpc>
                <a:spcPct val="150000"/>
              </a:lnSpc>
              <a:buSzPts val="1700"/>
              <a:defRPr sz="1746"/>
            </a:pPr>
            <a:r>
              <a:t>Is this potentially doing harm?</a:t>
            </a:r>
          </a:p>
          <a:p>
            <a:pPr lvl="1" marL="886968" indent="-307975" defTabSz="886968">
              <a:lnSpc>
                <a:spcPct val="150000"/>
              </a:lnSpc>
              <a:buSzPts val="1300"/>
              <a:defRPr sz="1358"/>
            </a:pPr>
            <a:r>
              <a:t>Is that intentional? (changes how you respond)</a:t>
            </a:r>
          </a:p>
          <a:p>
            <a:pPr lvl="1" marL="886968" indent="-307975" defTabSz="886968">
              <a:lnSpc>
                <a:spcPct val="150000"/>
              </a:lnSpc>
              <a:buSzPts val="1300"/>
              <a:defRPr sz="1358"/>
            </a:pPr>
            <a:r>
              <a:t>Are demographics etc being targeted? </a:t>
            </a:r>
          </a:p>
          <a:p>
            <a:pPr lvl="1" marL="886968" indent="-307975" defTabSz="886968">
              <a:lnSpc>
                <a:spcPct val="150000"/>
              </a:lnSpc>
              <a:buSzPts val="1300"/>
              <a:defRPr sz="1358"/>
            </a:pPr>
            <a:r>
              <a:t>Is this medically-related?</a:t>
            </a:r>
          </a:p>
          <a:p>
            <a:pPr lvl="1" marL="886968" indent="-307975" defTabSz="886968">
              <a:lnSpc>
                <a:spcPct val="150000"/>
              </a:lnSpc>
              <a:buSzPts val="1300"/>
              <a:defRPr sz="1358"/>
            </a:pPr>
            <a:r>
              <a:t>Is this part of something we’ve seen already (e.g. known medical scam types)</a:t>
            </a:r>
          </a:p>
          <a:p>
            <a:pPr marL="443484" indent="-332613" defTabSz="886968">
              <a:lnSpc>
                <a:spcPct val="150000"/>
              </a:lnSpc>
              <a:buSzPts val="1700"/>
              <a:defRPr sz="1746"/>
            </a:pPr>
            <a:r>
              <a:t>Is the content false, or is the falsehood elsewhere? </a:t>
            </a:r>
          </a:p>
          <a:p>
            <a:pPr lvl="1" marL="886968" indent="-307975" defTabSz="886968">
              <a:lnSpc>
                <a:spcPct val="150000"/>
              </a:lnSpc>
              <a:buSzPts val="1300"/>
              <a:defRPr sz="1358"/>
            </a:pPr>
            <a:r>
              <a:t>Fake groups, fake profiles, fake amplification etc</a:t>
            </a:r>
          </a:p>
          <a:p>
            <a:pPr marL="443484" indent="-332613" defTabSz="886968">
              <a:lnSpc>
                <a:spcPct val="150000"/>
              </a:lnSpc>
              <a:buSzPts val="1700"/>
              <a:defRPr sz="1746"/>
            </a:pPr>
            <a:r>
              <a:t>Is our team the best one to respond to this?</a:t>
            </a:r>
          </a:p>
          <a:p>
            <a:pPr lvl="1" marL="886968" indent="-307975" defTabSz="886968">
              <a:lnSpc>
                <a:spcPct val="150000"/>
              </a:lnSpc>
              <a:buSzPts val="1300"/>
              <a:defRPr sz="1358"/>
            </a:pPr>
            <a:r>
              <a:t>Is someone else already tracking and responding to this?</a:t>
            </a:r>
          </a:p>
          <a:p>
            <a:pPr lvl="1" marL="886968" indent="-307975" defTabSz="886968">
              <a:lnSpc>
                <a:spcPct val="150000"/>
              </a:lnSpc>
              <a:buSzPts val="1300"/>
              <a:defRPr sz="1358"/>
            </a:pPr>
            <a:r>
              <a:t>Is it e.g. phishing rather than disinformation?</a:t>
            </a:r>
          </a:p>
          <a:p>
            <a:pPr lvl="1" marL="886968" indent="-307975" defTabSz="886968">
              <a:lnSpc>
                <a:spcPct val="150000"/>
              </a:lnSpc>
              <a:buSzPts val="1300"/>
              <a:defRPr sz="1358"/>
            </a:pPr>
            <a:r>
              <a:t>Do we have the resources to respond? </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Google Shape;214;p32"/>
          <p:cNvSpPr txBox="1"/>
          <p:nvPr>
            <p:ph type="title"/>
          </p:nvPr>
        </p:nvSpPr>
        <p:spPr>
          <a:xfrm>
            <a:off x="387899" y="126524"/>
            <a:ext cx="8368202" cy="686102"/>
          </a:xfrm>
          <a:prstGeom prst="rect">
            <a:avLst/>
          </a:prstGeom>
        </p:spPr>
        <p:txBody>
          <a:bodyPr/>
          <a:lstStyle/>
          <a:p>
            <a:pPr/>
            <a:r>
              <a:t>DIGITAL HARMS</a:t>
            </a:r>
          </a:p>
        </p:txBody>
      </p:sp>
      <p:sp>
        <p:nvSpPr>
          <p:cNvPr id="267" name="Google Shape;215;p32"/>
          <p:cNvSpPr txBox="1"/>
          <p:nvPr>
            <p:ph type="body" sz="quarter" idx="1"/>
          </p:nvPr>
        </p:nvSpPr>
        <p:spPr>
          <a:xfrm>
            <a:off x="222149" y="4334874"/>
            <a:ext cx="8368202" cy="616201"/>
          </a:xfrm>
          <a:prstGeom prst="rect">
            <a:avLst/>
          </a:prstGeom>
        </p:spPr>
        <p:txBody>
          <a:bodyPr/>
          <a:lstStyle/>
          <a:p>
            <a:pPr marL="0" indent="0">
              <a:spcBef>
                <a:spcPts val="1200"/>
              </a:spcBef>
              <a:buSzTx/>
              <a:buNone/>
              <a:defRPr sz="1400">
                <a:latin typeface="+mn-lt"/>
                <a:ea typeface="+mn-ea"/>
                <a:cs typeface="+mn-cs"/>
                <a:sym typeface="Arial"/>
              </a:defRPr>
            </a:pPr>
            <a:r>
              <a:t>(</a:t>
            </a:r>
            <a:r>
              <a:rPr sz="1100"/>
              <a:t>List from </a:t>
            </a:r>
            <a:r>
              <a:rPr sz="1100" u="sng">
                <a:solidFill>
                  <a:schemeClr val="accent5"/>
                </a:solidFill>
                <a:uFill>
                  <a:solidFill>
                    <a:schemeClr val="accent5"/>
                  </a:solidFill>
                </a:uFill>
                <a:hlinkClick r:id="rId3" invalidUrl="" action="" tgtFrame="" tooltip="" history="1" highlightClick="0" endSnd="0"/>
              </a:rPr>
              <a:t>https://dai-global-digital.com/cyber-harm.html</a:t>
            </a:r>
            <a:r>
              <a:t>)</a:t>
            </a:r>
          </a:p>
        </p:txBody>
      </p:sp>
      <p:graphicFrame>
        <p:nvGraphicFramePr>
          <p:cNvPr id="268" name="Google Shape;216;p32"/>
          <p:cNvGraphicFramePr/>
          <p:nvPr/>
        </p:nvGraphicFramePr>
        <p:xfrm>
          <a:off x="496687" y="1115174"/>
          <a:ext cx="8150626" cy="254095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265900"/>
                <a:gridCol w="5884725"/>
              </a:tblGrid>
              <a:tr h="380900">
                <a:tc>
                  <a:txBody>
                    <a:bodyPr/>
                    <a:lstStyle/>
                    <a:p>
                      <a:pPr algn="l">
                        <a:defRPr b="1" sz="1600">
                          <a:solidFill>
                            <a:srgbClr val="FFFFFF"/>
                          </a:solidFill>
                          <a:sym typeface="Arial"/>
                        </a:defRPr>
                      </a:pPr>
                      <a:r>
                        <a:t>Physical harm</a:t>
                      </a:r>
                      <a:r>
                        <a:rPr b="0"/>
                        <a:t> </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c>
                  <a:txBody>
                    <a:bodyPr/>
                    <a:lstStyle/>
                    <a:p>
                      <a:pPr algn="l">
                        <a:defRPr sz="1800"/>
                      </a:pPr>
                      <a:r>
                        <a:rPr sz="1600">
                          <a:solidFill>
                            <a:srgbClr val="FFFFFF"/>
                          </a:solidFill>
                          <a:sym typeface="Arial"/>
                        </a:rPr>
                        <a:t>e.g. bodily injury, damage to physical assets (hardware, infrastructure, etc).</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r>
              <a:tr h="370975">
                <a:tc>
                  <a:txBody>
                    <a:bodyPr/>
                    <a:lstStyle/>
                    <a:p>
                      <a:pPr algn="l">
                        <a:defRPr b="1" sz="1600">
                          <a:solidFill>
                            <a:srgbClr val="FFFFFF"/>
                          </a:solidFill>
                          <a:sym typeface="Arial"/>
                        </a:defRPr>
                      </a:pPr>
                      <a:r>
                        <a:t>Psychological harm</a:t>
                      </a:r>
                      <a:r>
                        <a:rPr b="0"/>
                        <a:t> </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c>
                  <a:txBody>
                    <a:bodyPr/>
                    <a:lstStyle/>
                    <a:p>
                      <a:pPr algn="l">
                        <a:defRPr sz="1800"/>
                      </a:pPr>
                      <a:r>
                        <a:rPr sz="1600">
                          <a:solidFill>
                            <a:srgbClr val="FFFFFF"/>
                          </a:solidFill>
                          <a:sym typeface="Arial"/>
                        </a:rPr>
                        <a:t>e.g. depression, anxiety from cyber bullying, cyber stalking etc</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r>
              <a:tr h="353300">
                <a:tc>
                  <a:txBody>
                    <a:bodyPr/>
                    <a:lstStyle/>
                    <a:p>
                      <a:pPr algn="l">
                        <a:defRPr b="1" sz="1600">
                          <a:solidFill>
                            <a:srgbClr val="FFFFFF"/>
                          </a:solidFill>
                          <a:sym typeface="Arial"/>
                        </a:defRPr>
                      </a:pPr>
                      <a:r>
                        <a:t>Economic harm</a:t>
                      </a:r>
                      <a:r>
                        <a:rPr b="0"/>
                        <a:t> </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c>
                  <a:txBody>
                    <a:bodyPr/>
                    <a:lstStyle/>
                    <a:p>
                      <a:pPr algn="l">
                        <a:defRPr sz="1800"/>
                      </a:pPr>
                      <a:r>
                        <a:rPr sz="1600">
                          <a:solidFill>
                            <a:srgbClr val="FFFFFF"/>
                          </a:solidFill>
                          <a:sym typeface="Arial"/>
                        </a:rPr>
                        <a:t>financial loss, e.g. from data breach, cybercrime etc</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r>
              <a:tr h="546650">
                <a:tc>
                  <a:txBody>
                    <a:bodyPr/>
                    <a:lstStyle/>
                    <a:p>
                      <a:pPr algn="l">
                        <a:defRPr sz="1800"/>
                      </a:pPr>
                      <a:r>
                        <a:rPr b="1" sz="1600">
                          <a:solidFill>
                            <a:srgbClr val="FFFFFF"/>
                          </a:solidFill>
                          <a:sym typeface="Arial"/>
                        </a:rPr>
                        <a:t>Reputational harm</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c>
                  <a:txBody>
                    <a:bodyPr/>
                    <a:lstStyle/>
                    <a:p>
                      <a:pPr algn="l">
                        <a:defRPr sz="1800"/>
                      </a:pPr>
                      <a:r>
                        <a:rPr sz="1600">
                          <a:solidFill>
                            <a:srgbClr val="FFFFFF"/>
                          </a:solidFill>
                          <a:sym typeface="Arial"/>
                        </a:rPr>
                        <a:t>e.g. Organization: loss of consumers; Individual: disruption of personal life; Country: damaged trade negotiations.</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r>
              <a:tr h="508125">
                <a:tc>
                  <a:txBody>
                    <a:bodyPr/>
                    <a:lstStyle/>
                    <a:p>
                      <a:pPr algn="l">
                        <a:defRPr sz="1800"/>
                      </a:pPr>
                      <a:r>
                        <a:rPr b="1" sz="1600">
                          <a:solidFill>
                            <a:srgbClr val="FFFFFF"/>
                          </a:solidFill>
                          <a:sym typeface="Arial"/>
                        </a:rPr>
                        <a:t>Cultural harm</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c>
                  <a:txBody>
                    <a:bodyPr/>
                    <a:lstStyle/>
                    <a:p>
                      <a:pPr algn="l">
                        <a:defRPr sz="1600">
                          <a:solidFill>
                            <a:srgbClr val="FFFFFF"/>
                          </a:solidFill>
                          <a:sym typeface="Arial"/>
                        </a:defRPr>
                      </a:pPr>
                      <a:r>
                        <a:t>increase in social disruption, e.g. </a:t>
                      </a:r>
                      <a:r>
                        <a:rPr u="sng">
                          <a:solidFill>
                            <a:schemeClr val="accent5"/>
                          </a:solidFill>
                          <a:uFill>
                            <a:solidFill>
                              <a:schemeClr val="accent5"/>
                            </a:solidFill>
                          </a:uFill>
                          <a:hlinkClick r:id="rId4" invalidUrl="" action="" tgtFrame="" tooltip="" history="1" highlightClick="0" endSnd="0"/>
                        </a:rPr>
                        <a:t>misinformation </a:t>
                      </a:r>
                      <a:r>
                        <a:t>creating real-world violence.</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r>
              <a:tr h="381000">
                <a:tc>
                  <a:txBody>
                    <a:bodyPr/>
                    <a:lstStyle/>
                    <a:p>
                      <a:pPr algn="l">
                        <a:defRPr b="1" sz="1600">
                          <a:solidFill>
                            <a:srgbClr val="FFFFFF"/>
                          </a:solidFill>
                          <a:sym typeface="Arial"/>
                        </a:defRPr>
                      </a:pPr>
                      <a:r>
                        <a:t>Political harm</a:t>
                      </a:r>
                      <a:r>
                        <a:rPr b="0"/>
                        <a:t> </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c>
                  <a:txBody>
                    <a:bodyPr/>
                    <a:lstStyle/>
                    <a:p>
                      <a:pPr algn="l">
                        <a:defRPr sz="1600">
                          <a:solidFill>
                            <a:srgbClr val="FFFFFF"/>
                          </a:solidFill>
                          <a:sym typeface="Arial"/>
                        </a:defRPr>
                      </a:pPr>
                      <a:r>
                        <a:t>e.g. disruption in political process, government services from e.g. internet shutdown, </a:t>
                      </a:r>
                      <a:r>
                        <a:rPr u="sng">
                          <a:solidFill>
                            <a:schemeClr val="accent5"/>
                          </a:solidFill>
                          <a:uFill>
                            <a:solidFill>
                              <a:schemeClr val="accent5"/>
                            </a:solidFill>
                          </a:uFill>
                          <a:hlinkClick r:id="rId5" invalidUrl="" action="" tgtFrame="" tooltip="" history="1" highlightClick="0" endSnd="0"/>
                        </a:rPr>
                        <a:t>botnets</a:t>
                      </a:r>
                      <a:r>
                        <a:t> influencing votes</a:t>
                      </a:r>
                    </a:p>
                  </a:txBody>
                  <a:tcPr marL="0" marR="0" marT="0" marB="0" anchor="t" anchorCtr="0" horzOverflow="overflow">
                    <a:lnL w="28575">
                      <a:solidFill>
                        <a:srgbClr val="9E9E9E"/>
                      </a:solidFill>
                    </a:lnL>
                    <a:lnR w="28575">
                      <a:solidFill>
                        <a:srgbClr val="9E9E9E"/>
                      </a:solidFill>
                    </a:lnR>
                    <a:lnT w="28575">
                      <a:solidFill>
                        <a:srgbClr val="9E9E9E"/>
                      </a:solidFill>
                    </a:lnT>
                    <a:lnB w="28575">
                      <a:solidFill>
                        <a:srgbClr val="9E9E9E"/>
                      </a:solidFill>
                    </a:lnB>
                  </a:tcPr>
                </a:tc>
              </a:tr>
            </a:tbl>
          </a:graphicData>
        </a:graphic>
      </p:graphicFrame>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Google Shape;221;p33"/>
          <p:cNvSpPr txBox="1"/>
          <p:nvPr>
            <p:ph type="title"/>
          </p:nvPr>
        </p:nvSpPr>
        <p:spPr>
          <a:xfrm>
            <a:off x="506701" y="117281"/>
            <a:ext cx="8130600" cy="945000"/>
          </a:xfrm>
          <a:prstGeom prst="rect">
            <a:avLst/>
          </a:prstGeom>
        </p:spPr>
        <p:txBody>
          <a:bodyPr/>
          <a:lstStyle>
            <a:lvl1pPr defTabSz="905255">
              <a:defRPr sz="2772"/>
            </a:lvl1pPr>
          </a:lstStyle>
          <a:p>
            <a:pPr/>
            <a:r>
              <a:t>CASE/TASK MANAGEMENT (HIVE/D3PO/Cortex)</a:t>
            </a:r>
          </a:p>
        </p:txBody>
      </p:sp>
      <p:pic>
        <p:nvPicPr>
          <p:cNvPr id="273" name="Google Shape;222;p33" descr="Google Shape;222;p33"/>
          <p:cNvPicPr>
            <a:picLocks noChangeAspect="1"/>
          </p:cNvPicPr>
          <p:nvPr/>
        </p:nvPicPr>
        <p:blipFill>
          <a:blip r:embed="rId3">
            <a:extLst/>
          </a:blip>
          <a:stretch>
            <a:fillRect/>
          </a:stretch>
        </p:blipFill>
        <p:spPr>
          <a:xfrm>
            <a:off x="152400" y="1214675"/>
            <a:ext cx="4360751" cy="3297377"/>
          </a:xfrm>
          <a:prstGeom prst="rect">
            <a:avLst/>
          </a:prstGeom>
          <a:ln w="12700">
            <a:miter lim="400000"/>
          </a:ln>
        </p:spPr>
      </p:pic>
      <p:pic>
        <p:nvPicPr>
          <p:cNvPr id="274" name="Google Shape;223;p33" descr="Google Shape;223;p33"/>
          <p:cNvPicPr>
            <a:picLocks noChangeAspect="1"/>
          </p:cNvPicPr>
          <p:nvPr/>
        </p:nvPicPr>
        <p:blipFill>
          <a:blip r:embed="rId4">
            <a:extLst/>
          </a:blip>
          <a:stretch>
            <a:fillRect/>
          </a:stretch>
        </p:blipFill>
        <p:spPr>
          <a:xfrm>
            <a:off x="4834039" y="1214674"/>
            <a:ext cx="4157561" cy="3297377"/>
          </a:xfrm>
          <a:prstGeom prst="rect">
            <a:avLst/>
          </a:prstGeom>
          <a:ln w="12700">
            <a:miter lim="400000"/>
          </a:ln>
        </p:spPr>
      </p:pic>
      <p:pic>
        <p:nvPicPr>
          <p:cNvPr id="275" name="Google Shape;224;p33" descr="Google Shape;224;p33"/>
          <p:cNvPicPr>
            <a:picLocks noChangeAspect="1"/>
          </p:cNvPicPr>
          <p:nvPr/>
        </p:nvPicPr>
        <p:blipFill>
          <a:blip r:embed="rId5">
            <a:extLst/>
          </a:blip>
          <a:stretch>
            <a:fillRect/>
          </a:stretch>
        </p:blipFill>
        <p:spPr>
          <a:xfrm>
            <a:off x="7869149" y="113900"/>
            <a:ext cx="1054901" cy="80000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Google Shape;78;p16"/>
          <p:cNvSpPr txBox="1"/>
          <p:nvPr>
            <p:ph type="title"/>
          </p:nvPr>
        </p:nvSpPr>
        <p:spPr>
          <a:xfrm>
            <a:off x="387899" y="113899"/>
            <a:ext cx="8368202" cy="686102"/>
          </a:xfrm>
          <a:prstGeom prst="rect">
            <a:avLst/>
          </a:prstGeom>
        </p:spPr>
        <p:txBody>
          <a:bodyPr/>
          <a:lstStyle/>
          <a:p>
            <a:pPr/>
            <a:r>
              <a:t>CTI League Disinformation Team</a:t>
            </a:r>
          </a:p>
        </p:txBody>
      </p:sp>
      <p:pic>
        <p:nvPicPr>
          <p:cNvPr id="140" name="Google Shape;79;p16" descr="Google Shape;79;p16"/>
          <p:cNvPicPr>
            <a:picLocks noChangeAspect="1"/>
          </p:cNvPicPr>
          <p:nvPr/>
        </p:nvPicPr>
        <p:blipFill>
          <a:blip r:embed="rId3">
            <a:extLst/>
          </a:blip>
          <a:stretch>
            <a:fillRect/>
          </a:stretch>
        </p:blipFill>
        <p:spPr>
          <a:xfrm>
            <a:off x="221224" y="868824"/>
            <a:ext cx="5825278" cy="3959502"/>
          </a:xfrm>
          <a:prstGeom prst="rect">
            <a:avLst/>
          </a:prstGeom>
          <a:ln w="12700">
            <a:miter lim="400000"/>
          </a:ln>
        </p:spPr>
      </p:pic>
      <p:pic>
        <p:nvPicPr>
          <p:cNvPr id="141" name="Google Shape;80;p16" descr="Google Shape;80;p16"/>
          <p:cNvPicPr>
            <a:picLocks noChangeAspect="1"/>
          </p:cNvPicPr>
          <p:nvPr/>
        </p:nvPicPr>
        <p:blipFill>
          <a:blip r:embed="rId4">
            <a:extLst/>
          </a:blip>
          <a:stretch>
            <a:fillRect/>
          </a:stretch>
        </p:blipFill>
        <p:spPr>
          <a:xfrm>
            <a:off x="6238226" y="1112138"/>
            <a:ext cx="2792699" cy="3472868"/>
          </a:xfrm>
          <a:prstGeom prst="rect">
            <a:avLst/>
          </a:prstGeom>
          <a:ln w="12700">
            <a:miter lim="400000"/>
          </a:ln>
        </p:spPr>
      </p:pic>
      <p:pic>
        <p:nvPicPr>
          <p:cNvPr id="142" name="Google Shape;81;p16" descr="Google Shape;81;p16"/>
          <p:cNvPicPr>
            <a:picLocks noChangeAspect="1"/>
          </p:cNvPicPr>
          <p:nvPr/>
        </p:nvPicPr>
        <p:blipFill>
          <a:blip r:embed="rId5">
            <a:extLst/>
          </a:blip>
          <a:stretch>
            <a:fillRect/>
          </a:stretch>
        </p:blipFill>
        <p:spPr>
          <a:xfrm>
            <a:off x="7869149" y="113900"/>
            <a:ext cx="1054901" cy="800001"/>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Google Shape;229;p34"/>
          <p:cNvSpPr txBox="1"/>
          <p:nvPr>
            <p:ph type="title"/>
          </p:nvPr>
        </p:nvSpPr>
        <p:spPr>
          <a:xfrm>
            <a:off x="164700" y="120574"/>
            <a:ext cx="8814600" cy="686102"/>
          </a:xfrm>
          <a:prstGeom prst="rect">
            <a:avLst/>
          </a:prstGeom>
        </p:spPr>
        <p:txBody>
          <a:bodyPr/>
          <a:lstStyle>
            <a:lvl1pPr>
              <a:defRPr sz="2800"/>
            </a:lvl1pPr>
          </a:lstStyle>
          <a:p>
            <a:pPr/>
            <a:r>
              <a:t>MISP - Open Source Threat Intelligence Platform</a:t>
            </a:r>
          </a:p>
        </p:txBody>
      </p:sp>
      <p:sp>
        <p:nvSpPr>
          <p:cNvPr id="280" name="Google Shape;230;p34"/>
          <p:cNvSpPr txBox="1"/>
          <p:nvPr>
            <p:ph type="body" sz="half" idx="1"/>
          </p:nvPr>
        </p:nvSpPr>
        <p:spPr>
          <a:xfrm>
            <a:off x="387899" y="941425"/>
            <a:ext cx="4285202" cy="3627300"/>
          </a:xfrm>
          <a:prstGeom prst="rect">
            <a:avLst/>
          </a:prstGeom>
        </p:spPr>
        <p:txBody>
          <a:bodyPr/>
          <a:lstStyle/>
          <a:p>
            <a:pPr/>
            <a:r>
              <a:t>De-facto standard for threat sharing</a:t>
            </a:r>
          </a:p>
          <a:p>
            <a:pPr/>
            <a:r>
              <a:t>EU funded</a:t>
            </a:r>
          </a:p>
          <a:p>
            <a:pPr lvl="1" marL="914400" indent="-317500">
              <a:buSzPts val="1400"/>
              <a:defRPr sz="1400"/>
            </a:pPr>
            <a:r>
              <a:t>ENISA, CIRCL</a:t>
            </a:r>
          </a:p>
          <a:p>
            <a:pPr/>
            <a:r>
              <a:t>Open data standards </a:t>
            </a:r>
          </a:p>
          <a:p>
            <a:pPr lvl="1" marL="914400" indent="-317500">
              <a:buSzPts val="1400"/>
              <a:defRPr sz="1400"/>
            </a:pPr>
            <a:r>
              <a:t>MISP Core, STIX</a:t>
            </a:r>
          </a:p>
          <a:p>
            <a:pPr/>
            <a:r>
              <a:t>Large community </a:t>
            </a:r>
          </a:p>
          <a:p>
            <a:pPr lvl="1" marL="914400" indent="-317500">
              <a:buSzPts val="1400"/>
              <a:defRPr sz="1400"/>
            </a:pPr>
            <a:r>
              <a:t>ISAC, ISAO, CERTs, CSIRTs</a:t>
            </a:r>
          </a:p>
          <a:p>
            <a:pPr lvl="1" marL="914400" indent="-317500">
              <a:buSzPts val="1400"/>
              <a:defRPr sz="1400"/>
            </a:pPr>
            <a:r>
              <a:t>NATO, Military, Intelligence</a:t>
            </a:r>
          </a:p>
          <a:p>
            <a:pPr lvl="1" marL="914400" indent="-317500">
              <a:buSzPts val="1400"/>
              <a:defRPr sz="1400"/>
            </a:pPr>
            <a:r>
              <a:t>Fortune 500’s</a:t>
            </a:r>
          </a:p>
        </p:txBody>
      </p:sp>
      <p:pic>
        <p:nvPicPr>
          <p:cNvPr id="281" name="Google Shape;231;p34" descr="Google Shape;231;p34"/>
          <p:cNvPicPr>
            <a:picLocks noChangeAspect="1"/>
          </p:cNvPicPr>
          <p:nvPr/>
        </p:nvPicPr>
        <p:blipFill>
          <a:blip r:embed="rId3">
            <a:extLst/>
          </a:blip>
          <a:stretch>
            <a:fillRect/>
          </a:stretch>
        </p:blipFill>
        <p:spPr>
          <a:xfrm>
            <a:off x="5520849" y="897724"/>
            <a:ext cx="3171826" cy="2324101"/>
          </a:xfrm>
          <a:prstGeom prst="rect">
            <a:avLst/>
          </a:prstGeom>
          <a:ln w="12700">
            <a:miter lim="400000"/>
          </a:ln>
        </p:spPr>
      </p:pic>
      <p:pic>
        <p:nvPicPr>
          <p:cNvPr id="282" name="Google Shape;232;p34" descr="Google Shape;232;p34"/>
          <p:cNvPicPr>
            <a:picLocks noChangeAspect="1"/>
          </p:cNvPicPr>
          <p:nvPr/>
        </p:nvPicPr>
        <p:blipFill>
          <a:blip r:embed="rId4">
            <a:extLst/>
          </a:blip>
          <a:stretch>
            <a:fillRect/>
          </a:stretch>
        </p:blipFill>
        <p:spPr>
          <a:xfrm>
            <a:off x="4825500" y="3374225"/>
            <a:ext cx="1952626" cy="1419226"/>
          </a:xfrm>
          <a:prstGeom prst="rect">
            <a:avLst/>
          </a:prstGeom>
          <a:ln w="12700">
            <a:miter lim="400000"/>
          </a:ln>
        </p:spPr>
      </p:pic>
      <p:pic>
        <p:nvPicPr>
          <p:cNvPr id="283" name="Google Shape;233;p34" descr="Google Shape;233;p34"/>
          <p:cNvPicPr>
            <a:picLocks noChangeAspect="1"/>
          </p:cNvPicPr>
          <p:nvPr/>
        </p:nvPicPr>
        <p:blipFill>
          <a:blip r:embed="rId5">
            <a:extLst/>
          </a:blip>
          <a:stretch>
            <a:fillRect/>
          </a:stretch>
        </p:blipFill>
        <p:spPr>
          <a:xfrm>
            <a:off x="6930525" y="3374225"/>
            <a:ext cx="1790701" cy="1428751"/>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Google Shape;238;p35"/>
          <p:cNvSpPr txBox="1"/>
          <p:nvPr>
            <p:ph type="title"/>
          </p:nvPr>
        </p:nvSpPr>
        <p:spPr>
          <a:xfrm>
            <a:off x="506700" y="92025"/>
            <a:ext cx="8130600" cy="945000"/>
          </a:xfrm>
          <a:prstGeom prst="rect">
            <a:avLst/>
          </a:prstGeom>
        </p:spPr>
        <p:txBody>
          <a:bodyPr/>
          <a:lstStyle/>
          <a:p>
            <a:pPr/>
            <a:r>
              <a:t>Disinformation Objects: STIX Extension</a:t>
            </a:r>
          </a:p>
        </p:txBody>
      </p:sp>
      <p:graphicFrame>
        <p:nvGraphicFramePr>
          <p:cNvPr id="288" name="Google Shape;239;p35"/>
          <p:cNvGraphicFramePr/>
          <p:nvPr/>
        </p:nvGraphicFramePr>
        <p:xfrm>
          <a:off x="1129180" y="914474"/>
          <a:ext cx="6654026" cy="3486676"/>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294100"/>
                <a:gridCol w="3189450"/>
                <a:gridCol w="1192250"/>
                <a:gridCol w="978225"/>
              </a:tblGrid>
              <a:tr h="246425">
                <a:tc>
                  <a:txBody>
                    <a:bodyPr/>
                    <a:lstStyle/>
                    <a:p>
                      <a:pPr algn="l">
                        <a:defRPr sz="1800"/>
                      </a:pPr>
                      <a:r>
                        <a:rPr b="1" sz="800">
                          <a:solidFill>
                            <a:srgbClr val="FFFFFF"/>
                          </a:solidFill>
                          <a:sym typeface="Arial"/>
                        </a:rPr>
                        <a:t>Disinformation STIX</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3D85C6"/>
                    </a:solidFill>
                  </a:tcPr>
                </a:tc>
                <a:tc>
                  <a:txBody>
                    <a:bodyPr/>
                    <a:lstStyle/>
                    <a:p>
                      <a:pPr algn="l">
                        <a:defRPr sz="1800"/>
                      </a:pPr>
                      <a:r>
                        <a:rPr b="1" sz="800">
                          <a:solidFill>
                            <a:srgbClr val="FFFFFF"/>
                          </a:solidFill>
                          <a:sym typeface="Arial"/>
                        </a:rPr>
                        <a:t>Description</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3D85C6"/>
                    </a:solidFill>
                  </a:tcPr>
                </a:tc>
                <a:tc>
                  <a:txBody>
                    <a:bodyPr/>
                    <a:lstStyle/>
                    <a:p>
                      <a:pPr algn="l">
                        <a:defRPr sz="1800"/>
                      </a:pPr>
                      <a:r>
                        <a:rPr b="1" sz="800">
                          <a:solidFill>
                            <a:srgbClr val="FFFFFF"/>
                          </a:solidFill>
                          <a:sym typeface="Arial"/>
                        </a:rPr>
                        <a:t>Level</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3D85C6"/>
                    </a:solidFill>
                  </a:tcPr>
                </a:tc>
                <a:tc>
                  <a:txBody>
                    <a:bodyPr/>
                    <a:lstStyle/>
                    <a:p>
                      <a:pPr algn="l">
                        <a:defRPr sz="1800"/>
                      </a:pPr>
                      <a:r>
                        <a:rPr b="1" sz="800">
                          <a:solidFill>
                            <a:srgbClr val="FFFFFF"/>
                          </a:solidFill>
                          <a:sym typeface="Arial"/>
                        </a:rPr>
                        <a:t>Infosec STIX</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3D85C6"/>
                    </a:solidFill>
                  </a:tcPr>
                </a:tc>
              </a:tr>
              <a:tr h="246425">
                <a:tc>
                  <a:txBody>
                    <a:bodyPr/>
                    <a:lstStyle/>
                    <a:p>
                      <a:pPr algn="l">
                        <a:defRPr sz="1800"/>
                      </a:pPr>
                      <a:r>
                        <a:rPr sz="800">
                          <a:solidFill>
                            <a:srgbClr val="FFFFFF"/>
                          </a:solidFill>
                          <a:sym typeface="Arial"/>
                        </a:rPr>
                        <a:t>Report</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communication to other responders</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Communication</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Report</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r h="388000">
                <a:tc>
                  <a:txBody>
                    <a:bodyPr/>
                    <a:lstStyle/>
                    <a:p>
                      <a:pPr algn="l">
                        <a:defRPr sz="1800"/>
                      </a:pPr>
                      <a:r>
                        <a:rPr sz="800">
                          <a:solidFill>
                            <a:srgbClr val="FFFFFF"/>
                          </a:solidFill>
                          <a:sym typeface="Arial"/>
                        </a:rPr>
                        <a:t>Campaign </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Longer attacks (Russia’s interference in the 2016  US elections is a “campaign”) </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Strategy</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Campaign</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r h="246425">
                <a:tc>
                  <a:txBody>
                    <a:bodyPr/>
                    <a:lstStyle/>
                    <a:p>
                      <a:pPr algn="l">
                        <a:defRPr sz="1800"/>
                      </a:pPr>
                      <a:r>
                        <a:rPr b="1" sz="800">
                          <a:solidFill>
                            <a:srgbClr val="FFFFFF"/>
                          </a:solidFill>
                          <a:sym typeface="Arial"/>
                        </a:rPr>
                        <a:t>Incident </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b="1" sz="800">
                          <a:solidFill>
                            <a:srgbClr val="FFFFFF"/>
                          </a:solidFill>
                          <a:sym typeface="Arial"/>
                        </a:rPr>
                        <a:t>Shorter-duration attacks, often part of a campaign</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b="1" sz="800">
                          <a:solidFill>
                            <a:srgbClr val="FFFFFF"/>
                          </a:solidFill>
                          <a:sym typeface="Arial"/>
                        </a:rPr>
                        <a:t>Strategy</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b="1" sz="800">
                          <a:solidFill>
                            <a:srgbClr val="FFFFFF"/>
                          </a:solidFill>
                          <a:sym typeface="Arial"/>
                        </a:rPr>
                        <a:t>Intrusion Set</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r h="246425">
                <a:tc>
                  <a:txBody>
                    <a:bodyPr/>
                    <a:lstStyle/>
                    <a:p>
                      <a:pPr algn="l">
                        <a:defRPr sz="1800"/>
                      </a:pPr>
                      <a:r>
                        <a:rPr sz="800">
                          <a:solidFill>
                            <a:srgbClr val="FFFFFF"/>
                          </a:solidFill>
                          <a:sym typeface="Arial"/>
                        </a:rPr>
                        <a:t>Course of Action </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Response</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Strategy</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Course of Action</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r h="388000">
                <a:tc>
                  <a:txBody>
                    <a:bodyPr/>
                    <a:lstStyle/>
                    <a:p>
                      <a:pPr algn="l">
                        <a:defRPr sz="1800"/>
                      </a:pPr>
                      <a:r>
                        <a:rPr sz="800">
                          <a:solidFill>
                            <a:srgbClr val="FFFFFF"/>
                          </a:solidFill>
                          <a:sym typeface="Arial"/>
                        </a:rPr>
                        <a:t>Identity</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Actor (individual, group, organisation etc): creator, responder, target, useful idiot etc. </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Strategy</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Identity</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r h="246425">
                <a:tc>
                  <a:txBody>
                    <a:bodyPr/>
                    <a:lstStyle/>
                    <a:p>
                      <a:pPr algn="l">
                        <a:defRPr sz="1800"/>
                      </a:pPr>
                      <a:r>
                        <a:rPr sz="800">
                          <a:solidFill>
                            <a:srgbClr val="FFFFFF"/>
                          </a:solidFill>
                          <a:sym typeface="Arial"/>
                        </a:rPr>
                        <a:t>Threat actor</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Incident creator</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Strategy</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Threat Actor</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r h="246425">
                <a:tc>
                  <a:txBody>
                    <a:bodyPr/>
                    <a:lstStyle/>
                    <a:p>
                      <a:pPr algn="l">
                        <a:defRPr sz="1800"/>
                      </a:pPr>
                      <a:r>
                        <a:rPr sz="800">
                          <a:solidFill>
                            <a:srgbClr val="FFFFFF"/>
                          </a:solidFill>
                          <a:sym typeface="Arial"/>
                        </a:rPr>
                        <a:t>Attack pattern</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Technique used in incident (see framework for examples)</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TTP</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Attack pattern</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r h="246425">
                <a:tc>
                  <a:txBody>
                    <a:bodyPr/>
                    <a:lstStyle/>
                    <a:p>
                      <a:pPr algn="l">
                        <a:defRPr sz="1800"/>
                      </a:pPr>
                      <a:r>
                        <a:rPr b="1" sz="800">
                          <a:solidFill>
                            <a:srgbClr val="FFFFFF"/>
                          </a:solidFill>
                          <a:sym typeface="Arial"/>
                        </a:rPr>
                        <a:t>Narrative</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b="1" sz="800">
                          <a:solidFill>
                            <a:srgbClr val="FFFFFF"/>
                          </a:solidFill>
                          <a:sym typeface="Arial"/>
                        </a:rPr>
                        <a:t>Malicious narrative (story, meme)</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b="1" sz="800">
                          <a:solidFill>
                            <a:srgbClr val="FFFFFF"/>
                          </a:solidFill>
                          <a:sym typeface="Arial"/>
                        </a:rPr>
                        <a:t>TTP</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b="1" sz="800">
                          <a:solidFill>
                            <a:srgbClr val="FFFFFF"/>
                          </a:solidFill>
                          <a:sym typeface="Arial"/>
                        </a:rPr>
                        <a:t>Malware</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r h="246425">
                <a:tc>
                  <a:txBody>
                    <a:bodyPr/>
                    <a:lstStyle/>
                    <a:p>
                      <a:pPr algn="l">
                        <a:defRPr sz="1800"/>
                      </a:pPr>
                      <a:r>
                        <a:rPr sz="800">
                          <a:solidFill>
                            <a:srgbClr val="FFFFFF"/>
                          </a:solidFill>
                          <a:sym typeface="Arial"/>
                        </a:rPr>
                        <a:t>Tool</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bot software, APIs, marketing tools</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TTP</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Tool</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r h="246425">
                <a:tc>
                  <a:txBody>
                    <a:bodyPr/>
                    <a:lstStyle/>
                    <a:p>
                      <a:pPr algn="l">
                        <a:defRPr sz="1800"/>
                      </a:pPr>
                      <a:r>
                        <a:rPr sz="800">
                          <a:solidFill>
                            <a:srgbClr val="FFFFFF"/>
                          </a:solidFill>
                          <a:sym typeface="Arial"/>
                        </a:rPr>
                        <a:t>Observed Data</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artefacts like messages, user accounts, etc</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Artefact</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Observed Data</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r h="246425">
                <a:tc>
                  <a:txBody>
                    <a:bodyPr/>
                    <a:lstStyle/>
                    <a:p>
                      <a:pPr algn="l">
                        <a:defRPr sz="1800"/>
                      </a:pPr>
                      <a:r>
                        <a:rPr sz="800">
                          <a:solidFill>
                            <a:srgbClr val="FFFFFF"/>
                          </a:solidFill>
                          <a:sym typeface="Arial"/>
                        </a:rPr>
                        <a:t>Indicator</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posting rates, follow rates etc</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Artefact</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Indicator</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r h="246425">
                <a:tc>
                  <a:txBody>
                    <a:bodyPr/>
                    <a:lstStyle/>
                    <a:p>
                      <a:pPr algn="l">
                        <a:defRPr sz="1800"/>
                      </a:pPr>
                      <a:r>
                        <a:rPr sz="800">
                          <a:solidFill>
                            <a:srgbClr val="FFFFFF"/>
                          </a:solidFill>
                          <a:sym typeface="Arial"/>
                        </a:rPr>
                        <a:t>Vulnerability</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Cognitive biases, community structural weakness etc </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Vulnerability</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c>
                  <a:txBody>
                    <a:bodyPr/>
                    <a:lstStyle/>
                    <a:p>
                      <a:pPr algn="l">
                        <a:defRPr sz="1800"/>
                      </a:pPr>
                      <a:r>
                        <a:rPr sz="800">
                          <a:solidFill>
                            <a:srgbClr val="FFFFFF"/>
                          </a:solidFill>
                          <a:sym typeface="Arial"/>
                        </a:rPr>
                        <a:t>Vulnerability</a:t>
                      </a:r>
                    </a:p>
                  </a:txBody>
                  <a:tcPr marL="47625" marR="47625" marT="47625" marB="47625" anchor="t" anchorCtr="0" horzOverflow="overflow">
                    <a:lnL w="19050">
                      <a:solidFill>
                        <a:srgbClr val="FFFFFF"/>
                      </a:solidFill>
                    </a:lnL>
                    <a:lnR w="19050">
                      <a:solidFill>
                        <a:srgbClr val="FFFFFF"/>
                      </a:solidFill>
                    </a:lnR>
                    <a:lnT w="19050">
                      <a:solidFill>
                        <a:srgbClr val="FFFFFF"/>
                      </a:solidFill>
                    </a:lnT>
                    <a:lnB w="19050">
                      <a:solidFill>
                        <a:srgbClr val="FFFFFF"/>
                      </a:solidFill>
                    </a:lnB>
                    <a:solidFill>
                      <a:srgbClr val="FFFFFF">
                        <a:alpha val="0"/>
                      </a:srgbClr>
                    </a:solidFill>
                  </a:tcPr>
                </a:tc>
              </a:tr>
            </a:tbl>
          </a:graphicData>
        </a:graphic>
      </p:graphicFrame>
      <p:sp>
        <p:nvSpPr>
          <p:cNvPr id="289" name="Google Shape;241;p35"/>
          <p:cNvSpPr txBox="1"/>
          <p:nvPr>
            <p:ph type="sldNum" sz="quarter" idx="4294967295"/>
          </p:nvPr>
        </p:nvSpPr>
        <p:spPr>
          <a:xfrm>
            <a:off x="8756790" y="4662695"/>
            <a:ext cx="335474" cy="347901"/>
          </a:xfrm>
          <a:prstGeom prst="rect">
            <a:avLst/>
          </a:prstGeom>
          <a:extLst>
            <a:ext uri="{C572A759-6A51-4108-AA02-DFA0A04FC94B}">
              <ma14:wrappingTextBoxFlag xmlns:ma14="http://schemas.microsoft.com/office/mac/drawingml/2011/main" val="1"/>
            </a:ext>
          </a:extLst>
        </p:spPr>
        <p:txBody>
          <a:bodyPr lIns="34249" tIns="34249" rIns="34249" bIns="34249"/>
          <a:lstStyle>
            <a:lvl1pPr>
              <a:defRPr sz="1800"/>
            </a:lvl1pPr>
          </a:lstStyle>
          <a:p>
            <a:pPr/>
            <a:fld id="{86CB4B4D-7CA3-9044-876B-883B54F8677D}" type="slidenum"/>
          </a:p>
        </p:txBody>
      </p:sp>
      <p:sp>
        <p:nvSpPr>
          <p:cNvPr id="290" name="Google Shape;242;p35"/>
          <p:cNvSpPr txBox="1"/>
          <p:nvPr>
            <p:ph type="body" sz="quarter" idx="4294967295"/>
          </p:nvPr>
        </p:nvSpPr>
        <p:spPr>
          <a:xfrm>
            <a:off x="717900" y="4576593"/>
            <a:ext cx="8130600" cy="519901"/>
          </a:xfrm>
          <a:prstGeom prst="rect">
            <a:avLst/>
          </a:prstGeom>
        </p:spPr>
        <p:txBody>
          <a:bodyPr lIns="34249" tIns="34249" rIns="34249" bIns="34249">
            <a:normAutofit fontScale="100000" lnSpcReduction="0"/>
          </a:bodyPr>
          <a:lstStyle>
            <a:lvl1pPr marL="0" indent="342900">
              <a:lnSpc>
                <a:spcPct val="150000"/>
              </a:lnSpc>
              <a:buSzTx/>
              <a:buNone/>
              <a:defRPr>
                <a:latin typeface="Corbel"/>
                <a:ea typeface="Corbel"/>
                <a:cs typeface="Corbel"/>
                <a:sym typeface="Corbel"/>
              </a:defRPr>
            </a:lvl1pPr>
          </a:lstStyle>
          <a:p>
            <a:pPr/>
            <a:r>
              <a:t>https://github.com/cogsec-collaborative/amitt_cti</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Google Shape;247;p36"/>
          <p:cNvSpPr txBox="1"/>
          <p:nvPr>
            <p:ph type="title"/>
          </p:nvPr>
        </p:nvSpPr>
        <p:spPr>
          <a:xfrm>
            <a:off x="78799" y="-1"/>
            <a:ext cx="8975402" cy="614102"/>
          </a:xfrm>
          <a:prstGeom prst="rect">
            <a:avLst/>
          </a:prstGeom>
        </p:spPr>
        <p:txBody>
          <a:bodyPr lIns="34249" tIns="34249" rIns="34249" bIns="34249" anchor="ctr"/>
          <a:lstStyle>
            <a:lvl1pPr>
              <a:defRPr sz="2800"/>
            </a:lvl1pPr>
          </a:lstStyle>
          <a:p>
            <a:pPr/>
            <a:r>
              <a:t>Disinformation TTPs: AMITT Framework</a:t>
            </a:r>
          </a:p>
        </p:txBody>
      </p:sp>
      <p:sp>
        <p:nvSpPr>
          <p:cNvPr id="295" name="Google Shape;248;p36"/>
          <p:cNvSpPr txBox="1"/>
          <p:nvPr>
            <p:ph type="sldNum" sz="quarter" idx="4294967295"/>
          </p:nvPr>
        </p:nvSpPr>
        <p:spPr>
          <a:xfrm>
            <a:off x="8718667" y="4721263"/>
            <a:ext cx="335473" cy="347901"/>
          </a:xfrm>
          <a:prstGeom prst="rect">
            <a:avLst/>
          </a:prstGeom>
          <a:extLst>
            <a:ext uri="{C572A759-6A51-4108-AA02-DFA0A04FC94B}">
              <ma14:wrappingTextBoxFlag xmlns:ma14="http://schemas.microsoft.com/office/mac/drawingml/2011/main" val="1"/>
            </a:ext>
          </a:extLst>
        </p:spPr>
        <p:txBody>
          <a:bodyPr lIns="34249" tIns="34249" rIns="34249" bIns="34249"/>
          <a:lstStyle>
            <a:lvl1pPr>
              <a:defRPr sz="1800"/>
            </a:lvl1pPr>
          </a:lstStyle>
          <a:p>
            <a:pPr/>
            <a:fld id="{86CB4B4D-7CA3-9044-876B-883B54F8677D}" type="slidenum"/>
          </a:p>
        </p:txBody>
      </p:sp>
      <p:pic>
        <p:nvPicPr>
          <p:cNvPr id="296" name="Google Shape;249;p36" descr="Google Shape;249;p36"/>
          <p:cNvPicPr>
            <a:picLocks noChangeAspect="1"/>
          </p:cNvPicPr>
          <p:nvPr/>
        </p:nvPicPr>
        <p:blipFill>
          <a:blip r:embed="rId3">
            <a:extLst/>
          </a:blip>
          <a:stretch>
            <a:fillRect/>
          </a:stretch>
        </p:blipFill>
        <p:spPr>
          <a:xfrm>
            <a:off x="161799" y="511825"/>
            <a:ext cx="8404577" cy="4338476"/>
          </a:xfrm>
          <a:prstGeom prst="rect">
            <a:avLst/>
          </a:prstGeom>
          <a:ln w="12700">
            <a:miter lim="400000"/>
          </a:ln>
        </p:spPr>
      </p:pic>
      <p:sp>
        <p:nvSpPr>
          <p:cNvPr id="297" name="Google Shape;250;p36"/>
          <p:cNvSpPr txBox="1"/>
          <p:nvPr/>
        </p:nvSpPr>
        <p:spPr>
          <a:xfrm>
            <a:off x="685099" y="4774100"/>
            <a:ext cx="7628402" cy="380234"/>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lstStyle>
          <a:p>
            <a:pPr/>
            <a:r>
              <a:t>(TTP Framework adopted by MITRE, upstream development by CogSecCollab)</a:t>
            </a:r>
          </a:p>
        </p:txBody>
      </p:sp>
      <p:pic>
        <p:nvPicPr>
          <p:cNvPr id="298" name="Google Shape;251;p36" descr="Google Shape;251;p36"/>
          <p:cNvPicPr>
            <a:picLocks noChangeAspect="1"/>
          </p:cNvPicPr>
          <p:nvPr/>
        </p:nvPicPr>
        <p:blipFill>
          <a:blip r:embed="rId4">
            <a:extLst/>
          </a:blip>
          <a:stretch>
            <a:fillRect/>
          </a:stretch>
        </p:blipFill>
        <p:spPr>
          <a:xfrm>
            <a:off x="7869149" y="113900"/>
            <a:ext cx="1054901" cy="800001"/>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Google Shape;256;p37"/>
          <p:cNvSpPr txBox="1"/>
          <p:nvPr>
            <p:ph type="title"/>
          </p:nvPr>
        </p:nvSpPr>
        <p:spPr>
          <a:xfrm>
            <a:off x="506699" y="171449"/>
            <a:ext cx="8130600" cy="614102"/>
          </a:xfrm>
          <a:prstGeom prst="rect">
            <a:avLst/>
          </a:prstGeom>
        </p:spPr>
        <p:txBody>
          <a:bodyPr lIns="34249" tIns="34249" rIns="34249" bIns="34249" anchor="ctr"/>
          <a:lstStyle/>
          <a:p>
            <a:pPr/>
            <a:r>
              <a:t>Disinformation Objects in MISP</a:t>
            </a:r>
          </a:p>
        </p:txBody>
      </p:sp>
      <p:sp>
        <p:nvSpPr>
          <p:cNvPr id="303" name="Google Shape;257;p37"/>
          <p:cNvSpPr txBox="1"/>
          <p:nvPr>
            <p:ph type="body" idx="1"/>
          </p:nvPr>
        </p:nvSpPr>
        <p:spPr>
          <a:xfrm>
            <a:off x="334625" y="785475"/>
            <a:ext cx="8130600" cy="2554200"/>
          </a:xfrm>
          <a:prstGeom prst="rect">
            <a:avLst/>
          </a:prstGeom>
        </p:spPr>
        <p:txBody>
          <a:bodyPr lIns="34249" tIns="34249" rIns="34249" bIns="34249"/>
          <a:lstStyle/>
          <a:p>
            <a:pPr>
              <a:spcBef>
                <a:spcPts val="1200"/>
              </a:spcBef>
              <a:buFont typeface="Arial"/>
              <a:buChar char="•"/>
              <a:defRPr>
                <a:latin typeface="+mn-lt"/>
                <a:ea typeface="+mn-ea"/>
                <a:cs typeface="+mn-cs"/>
                <a:sym typeface="Arial"/>
              </a:defRPr>
            </a:pPr>
            <a:r>
              <a:t>DFRLab Dichotomies of Disinformation</a:t>
            </a:r>
          </a:p>
          <a:p>
            <a:pPr>
              <a:buFont typeface="Arial"/>
              <a:buChar char="•"/>
              <a:defRPr>
                <a:latin typeface="+mn-lt"/>
                <a:ea typeface="+mn-ea"/>
                <a:cs typeface="+mn-cs"/>
                <a:sym typeface="Arial"/>
              </a:defRPr>
            </a:pPr>
            <a:r>
              <a:t>NATO Disinformation Taxonomy (WIP)</a:t>
            </a:r>
          </a:p>
          <a:p>
            <a:pPr>
              <a:buFont typeface="Arial"/>
              <a:buChar char="•"/>
              <a:defRPr>
                <a:latin typeface="+mn-lt"/>
                <a:ea typeface="+mn-ea"/>
                <a:cs typeface="+mn-cs"/>
                <a:sym typeface="Arial"/>
              </a:defRPr>
            </a:pPr>
            <a:r>
              <a:t>MISP Objects</a:t>
            </a:r>
          </a:p>
          <a:p>
            <a:pPr lvl="1" marL="914400" indent="-342900">
              <a:buFont typeface="Arial"/>
              <a:buChar char="•"/>
              <a:defRPr>
                <a:latin typeface="+mn-lt"/>
                <a:ea typeface="+mn-ea"/>
                <a:cs typeface="+mn-cs"/>
                <a:sym typeface="Arial"/>
              </a:defRPr>
            </a:pPr>
            <a:r>
              <a:t>forged-document, publication, etc.</a:t>
            </a:r>
          </a:p>
          <a:p>
            <a:pPr lvl="1" marL="914400" indent="-342900">
              <a:buFont typeface="Arial"/>
              <a:buChar char="•"/>
              <a:defRPr>
                <a:latin typeface="+mn-lt"/>
                <a:ea typeface="+mn-ea"/>
                <a:cs typeface="+mn-cs"/>
                <a:sym typeface="Arial"/>
              </a:defRPr>
            </a:pPr>
            <a:r>
              <a:t>twitter-post, facebook-post, reddit-post, etc.</a:t>
            </a:r>
          </a:p>
          <a:p>
            <a:pPr lvl="1" marL="914400" indent="-342900">
              <a:buFont typeface="Arial"/>
              <a:buChar char="•"/>
              <a:defRPr>
                <a:latin typeface="+mn-lt"/>
                <a:ea typeface="+mn-ea"/>
                <a:cs typeface="+mn-cs"/>
                <a:sym typeface="Arial"/>
              </a:defRPr>
            </a:pPr>
            <a:r>
              <a:t>twitter-group, facebook-group, reddit-subreddit, etc</a:t>
            </a:r>
          </a:p>
          <a:p>
            <a:pPr lvl="1" marL="914400" indent="-342900">
              <a:buFont typeface="Arial"/>
              <a:buChar char="•"/>
              <a:defRPr>
                <a:latin typeface="+mn-lt"/>
                <a:ea typeface="+mn-ea"/>
                <a:cs typeface="+mn-cs"/>
                <a:sym typeface="Arial"/>
              </a:defRPr>
            </a:pPr>
            <a:r>
              <a:t>twitter-account, facebook-account, reddit-account, etc.</a:t>
            </a:r>
          </a:p>
        </p:txBody>
      </p:sp>
      <p:sp>
        <p:nvSpPr>
          <p:cNvPr id="304" name="Google Shape;258;p37"/>
          <p:cNvSpPr txBox="1"/>
          <p:nvPr>
            <p:ph type="sldNum" sz="quarter" idx="4294967295"/>
          </p:nvPr>
        </p:nvSpPr>
        <p:spPr>
          <a:xfrm>
            <a:off x="8718667" y="4721263"/>
            <a:ext cx="335473" cy="347901"/>
          </a:xfrm>
          <a:prstGeom prst="rect">
            <a:avLst/>
          </a:prstGeom>
          <a:extLst>
            <a:ext uri="{C572A759-6A51-4108-AA02-DFA0A04FC94B}">
              <ma14:wrappingTextBoxFlag xmlns:ma14="http://schemas.microsoft.com/office/mac/drawingml/2011/main" val="1"/>
            </a:ext>
          </a:extLst>
        </p:spPr>
        <p:txBody>
          <a:bodyPr lIns="34249" tIns="34249" rIns="34249" bIns="34249"/>
          <a:lstStyle>
            <a:lvl1pPr>
              <a:defRPr sz="1800"/>
            </a:lvl1pPr>
          </a:lstStyle>
          <a:p>
            <a:pPr/>
            <a:fld id="{86CB4B4D-7CA3-9044-876B-883B54F8677D}" type="slidenum"/>
          </a:p>
        </p:txBody>
      </p:sp>
      <p:pic>
        <p:nvPicPr>
          <p:cNvPr id="305" name="Google Shape;260;p37" descr="Google Shape;260;p37"/>
          <p:cNvPicPr>
            <a:picLocks noChangeAspect="1"/>
          </p:cNvPicPr>
          <p:nvPr/>
        </p:nvPicPr>
        <p:blipFill>
          <a:blip r:embed="rId3">
            <a:extLst/>
          </a:blip>
          <a:stretch>
            <a:fillRect/>
          </a:stretch>
        </p:blipFill>
        <p:spPr>
          <a:xfrm>
            <a:off x="7869149" y="113900"/>
            <a:ext cx="1054901" cy="800001"/>
          </a:xfrm>
          <a:prstGeom prst="rect">
            <a:avLst/>
          </a:prstGeom>
          <a:ln w="12700">
            <a:miter lim="400000"/>
          </a:ln>
        </p:spPr>
      </p:pic>
      <p:pic>
        <p:nvPicPr>
          <p:cNvPr id="306" name="Screenshot 2023-12-13 at 18.38.19.png" descr="Screenshot 2023-12-13 at 18.38.19.png"/>
          <p:cNvPicPr>
            <a:picLocks noChangeAspect="1"/>
          </p:cNvPicPr>
          <p:nvPr/>
        </p:nvPicPr>
        <p:blipFill>
          <a:blip r:embed="rId4">
            <a:extLst/>
          </a:blip>
          <a:stretch>
            <a:fillRect/>
          </a:stretch>
        </p:blipFill>
        <p:spPr>
          <a:xfrm>
            <a:off x="784329" y="3203533"/>
            <a:ext cx="7575342" cy="1571591"/>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0" name="Google Shape;265;p38"/>
          <p:cNvSpPr txBox="1"/>
          <p:nvPr>
            <p:ph type="title"/>
          </p:nvPr>
        </p:nvSpPr>
        <p:spPr>
          <a:xfrm>
            <a:off x="387899" y="192399"/>
            <a:ext cx="8368202" cy="686102"/>
          </a:xfrm>
          <a:prstGeom prst="rect">
            <a:avLst/>
          </a:prstGeom>
        </p:spPr>
        <p:txBody>
          <a:bodyPr/>
          <a:lstStyle/>
          <a:p>
            <a:pPr/>
            <a:r>
              <a:t>MISP Event Graphs</a:t>
            </a:r>
          </a:p>
        </p:txBody>
      </p:sp>
      <p:sp>
        <p:nvSpPr>
          <p:cNvPr id="311" name="Google Shape;266;p38"/>
          <p:cNvSpPr txBox="1"/>
          <p:nvPr>
            <p:ph type="body" sz="half" idx="1"/>
          </p:nvPr>
        </p:nvSpPr>
        <p:spPr>
          <a:xfrm>
            <a:off x="387899" y="966700"/>
            <a:ext cx="2896502" cy="3602100"/>
          </a:xfrm>
          <a:prstGeom prst="rect">
            <a:avLst/>
          </a:prstGeom>
        </p:spPr>
        <p:txBody>
          <a:bodyPr/>
          <a:lstStyle/>
          <a:p>
            <a:pPr>
              <a:spcBef>
                <a:spcPts val="1200"/>
              </a:spcBef>
              <a:buFont typeface="Arial"/>
              <a:defRPr>
                <a:latin typeface="+mn-lt"/>
                <a:ea typeface="+mn-ea"/>
                <a:cs typeface="+mn-cs"/>
                <a:sym typeface="Arial"/>
              </a:defRPr>
            </a:pPr>
            <a:r>
              <a:t>custom objects</a:t>
            </a:r>
          </a:p>
          <a:p>
            <a:pPr lvl="1" marL="914400" indent="-342900">
              <a:buFont typeface="Arial"/>
              <a:buChar char="●"/>
              <a:defRPr>
                <a:latin typeface="+mn-lt"/>
                <a:ea typeface="+mn-ea"/>
                <a:cs typeface="+mn-cs"/>
                <a:sym typeface="Arial"/>
              </a:defRPr>
            </a:pPr>
            <a:r>
              <a:t>forged-document</a:t>
            </a:r>
          </a:p>
          <a:p>
            <a:pPr lvl="1" marL="914400" indent="-342900">
              <a:buFont typeface="Arial"/>
              <a:buChar char="●"/>
              <a:defRPr>
                <a:latin typeface="+mn-lt"/>
                <a:ea typeface="+mn-ea"/>
                <a:cs typeface="+mn-cs"/>
                <a:sym typeface="Arial"/>
              </a:defRPr>
            </a:pPr>
            <a:r>
              <a:t>youtube-video</a:t>
            </a:r>
          </a:p>
          <a:p>
            <a:pPr lvl="1" marL="914400" indent="-342900">
              <a:buFont typeface="Arial"/>
              <a:buChar char="●"/>
              <a:defRPr>
                <a:latin typeface="+mn-lt"/>
                <a:ea typeface="+mn-ea"/>
                <a:cs typeface="+mn-cs"/>
                <a:sym typeface="Arial"/>
              </a:defRPr>
            </a:pPr>
            <a:r>
              <a:t>blog, etc.</a:t>
            </a:r>
          </a:p>
          <a:p>
            <a:pPr>
              <a:buFont typeface="Arial"/>
              <a:defRPr>
                <a:latin typeface="+mn-lt"/>
                <a:ea typeface="+mn-ea"/>
                <a:cs typeface="+mn-cs"/>
                <a:sym typeface="Arial"/>
              </a:defRPr>
            </a:pPr>
            <a:r>
              <a:t>custom relationships</a:t>
            </a:r>
          </a:p>
          <a:p>
            <a:pPr lvl="1" marL="914400" indent="-342900">
              <a:buFont typeface="Arial"/>
              <a:buChar char="●"/>
              <a:defRPr>
                <a:latin typeface="+mn-lt"/>
                <a:ea typeface="+mn-ea"/>
                <a:cs typeface="+mn-cs"/>
                <a:sym typeface="Arial"/>
              </a:defRPr>
            </a:pPr>
            <a:r>
              <a:t>authored-by</a:t>
            </a:r>
          </a:p>
          <a:p>
            <a:pPr lvl="1" marL="914400" indent="-342900">
              <a:buFont typeface="Arial"/>
              <a:buChar char="●"/>
              <a:defRPr>
                <a:latin typeface="+mn-lt"/>
                <a:ea typeface="+mn-ea"/>
                <a:cs typeface="+mn-cs"/>
                <a:sym typeface="Arial"/>
              </a:defRPr>
            </a:pPr>
            <a:r>
              <a:t>relates-to, etc.</a:t>
            </a:r>
          </a:p>
        </p:txBody>
      </p:sp>
      <p:pic>
        <p:nvPicPr>
          <p:cNvPr id="312" name="Google Shape;267;p38" descr="Google Shape;267;p38"/>
          <p:cNvPicPr>
            <a:picLocks noChangeAspect="1"/>
          </p:cNvPicPr>
          <p:nvPr/>
        </p:nvPicPr>
        <p:blipFill>
          <a:blip r:embed="rId3">
            <a:extLst/>
          </a:blip>
          <a:stretch>
            <a:fillRect/>
          </a:stretch>
        </p:blipFill>
        <p:spPr>
          <a:xfrm>
            <a:off x="3436799" y="1030899"/>
            <a:ext cx="5554801" cy="3697189"/>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Google Shape;272;p39"/>
          <p:cNvSpPr txBox="1"/>
          <p:nvPr>
            <p:ph type="title"/>
          </p:nvPr>
        </p:nvSpPr>
        <p:spPr>
          <a:xfrm>
            <a:off x="387899" y="95799"/>
            <a:ext cx="8368202" cy="686102"/>
          </a:xfrm>
          <a:prstGeom prst="rect">
            <a:avLst/>
          </a:prstGeom>
        </p:spPr>
        <p:txBody>
          <a:bodyPr/>
          <a:lstStyle/>
          <a:p>
            <a:pPr/>
            <a:r>
              <a:t>MISP Reporting and Data Exchange</a:t>
            </a:r>
          </a:p>
        </p:txBody>
      </p:sp>
      <p:sp>
        <p:nvSpPr>
          <p:cNvPr id="317" name="Google Shape;273;p39"/>
          <p:cNvSpPr txBox="1"/>
          <p:nvPr>
            <p:ph type="body" sz="half" idx="1"/>
          </p:nvPr>
        </p:nvSpPr>
        <p:spPr>
          <a:xfrm>
            <a:off x="387899" y="1039150"/>
            <a:ext cx="4647002" cy="3529501"/>
          </a:xfrm>
          <a:prstGeom prst="rect">
            <a:avLst/>
          </a:prstGeom>
        </p:spPr>
        <p:txBody>
          <a:bodyPr/>
          <a:lstStyle/>
          <a:p>
            <a:pPr>
              <a:spcBef>
                <a:spcPts val="1200"/>
              </a:spcBef>
              <a:buFont typeface="Arial"/>
              <a:defRPr>
                <a:latin typeface="+mn-lt"/>
                <a:ea typeface="+mn-ea"/>
                <a:cs typeface="+mn-cs"/>
                <a:sym typeface="Arial"/>
              </a:defRPr>
            </a:pPr>
            <a:r>
              <a:t>API push/pull</a:t>
            </a:r>
          </a:p>
          <a:p>
            <a:pPr>
              <a:buFont typeface="Arial"/>
              <a:defRPr>
                <a:latin typeface="+mn-lt"/>
                <a:ea typeface="+mn-ea"/>
                <a:cs typeface="+mn-cs"/>
                <a:sym typeface="Arial"/>
              </a:defRPr>
            </a:pPr>
            <a:r>
              <a:t>Email</a:t>
            </a:r>
          </a:p>
          <a:p>
            <a:pPr lvl="1" marL="914400" indent="-342900">
              <a:buFont typeface="Arial"/>
              <a:buChar char="●"/>
              <a:defRPr>
                <a:latin typeface="+mn-lt"/>
                <a:ea typeface="+mn-ea"/>
                <a:cs typeface="+mn-cs"/>
                <a:sym typeface="Arial"/>
              </a:defRPr>
            </a:pPr>
            <a:r>
              <a:t>Optional GPG, S/MIME</a:t>
            </a:r>
          </a:p>
          <a:p>
            <a:pPr>
              <a:buFont typeface="Arial"/>
              <a:defRPr>
                <a:latin typeface="+mn-lt"/>
                <a:ea typeface="+mn-ea"/>
                <a:cs typeface="+mn-cs"/>
                <a:sym typeface="Arial"/>
              </a:defRPr>
            </a:pPr>
            <a:r>
              <a:t>JSON, MISP, STIX</a:t>
            </a:r>
          </a:p>
          <a:p>
            <a:pPr>
              <a:buFont typeface="Arial"/>
              <a:defRPr>
                <a:latin typeface="+mn-lt"/>
                <a:ea typeface="+mn-ea"/>
                <a:cs typeface="+mn-cs"/>
                <a:sym typeface="Arial"/>
              </a:defRPr>
            </a:pPr>
            <a:r>
              <a:t>XML, CEF, CSV, PDF</a:t>
            </a:r>
          </a:p>
          <a:p>
            <a:pPr>
              <a:buFont typeface="Arial"/>
              <a:defRPr>
                <a:latin typeface="+mn-lt"/>
                <a:ea typeface="+mn-ea"/>
                <a:cs typeface="+mn-cs"/>
                <a:sym typeface="Arial"/>
              </a:defRPr>
            </a:pPr>
            <a:r>
              <a:t>Anomali ThreatStream, ThreatConnect,</a:t>
            </a:r>
            <a:br/>
            <a:r>
              <a:t>OSQuery</a:t>
            </a:r>
          </a:p>
        </p:txBody>
      </p:sp>
      <p:pic>
        <p:nvPicPr>
          <p:cNvPr id="318" name="Google Shape;274;p39" descr="Google Shape;274;p39"/>
          <p:cNvPicPr>
            <a:picLocks noChangeAspect="1"/>
          </p:cNvPicPr>
          <p:nvPr/>
        </p:nvPicPr>
        <p:blipFill>
          <a:blip r:embed="rId3">
            <a:extLst/>
          </a:blip>
          <a:stretch>
            <a:fillRect/>
          </a:stretch>
        </p:blipFill>
        <p:spPr>
          <a:xfrm>
            <a:off x="5199374" y="1309537"/>
            <a:ext cx="3804301" cy="2524432"/>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 name="Google Shape;279;p40"/>
          <p:cNvSpPr txBox="1"/>
          <p:nvPr>
            <p:ph type="title"/>
          </p:nvPr>
        </p:nvSpPr>
        <p:spPr>
          <a:xfrm>
            <a:off x="158999" y="132024"/>
            <a:ext cx="8826002" cy="686102"/>
          </a:xfrm>
          <a:prstGeom prst="rect">
            <a:avLst/>
          </a:prstGeom>
        </p:spPr>
        <p:txBody>
          <a:bodyPr/>
          <a:lstStyle>
            <a:lvl1pPr>
              <a:defRPr sz="2800"/>
            </a:lvl1pPr>
          </a:lstStyle>
          <a:p>
            <a:pPr/>
            <a:r>
              <a:t>Speeding it up: MISP Extensions and Integrations</a:t>
            </a:r>
          </a:p>
        </p:txBody>
      </p:sp>
      <p:sp>
        <p:nvSpPr>
          <p:cNvPr id="323" name="Google Shape;280;p40"/>
          <p:cNvSpPr txBox="1"/>
          <p:nvPr>
            <p:ph type="body" idx="1"/>
          </p:nvPr>
        </p:nvSpPr>
        <p:spPr>
          <a:xfrm>
            <a:off x="387899" y="1039150"/>
            <a:ext cx="8368202" cy="3529501"/>
          </a:xfrm>
          <a:prstGeom prst="rect">
            <a:avLst/>
          </a:prstGeom>
        </p:spPr>
        <p:txBody>
          <a:bodyPr/>
          <a:lstStyle/>
          <a:p>
            <a:pPr>
              <a:spcBef>
                <a:spcPts val="1200"/>
              </a:spcBef>
              <a:buFont typeface="Arial"/>
              <a:defRPr>
                <a:latin typeface="+mn-lt"/>
                <a:ea typeface="+mn-ea"/>
                <a:cs typeface="+mn-cs"/>
                <a:sym typeface="Arial"/>
              </a:defRPr>
            </a:pPr>
            <a:r>
              <a:t>Slack bots + Python script</a:t>
            </a:r>
          </a:p>
          <a:p>
            <a:pPr lvl="1" marL="914400" indent="-342900">
              <a:buFont typeface="Arial"/>
              <a:buChar char="●"/>
              <a:defRPr>
                <a:latin typeface="+mn-lt"/>
                <a:ea typeface="+mn-ea"/>
                <a:cs typeface="+mn-cs"/>
                <a:sym typeface="Arial"/>
              </a:defRPr>
            </a:pPr>
            <a:r>
              <a:t>one-liner saves 10+ minutes of analyst work per object</a:t>
            </a:r>
          </a:p>
          <a:p>
            <a:pPr lvl="1" marL="914400" indent="-342900">
              <a:buFont typeface="Arial"/>
              <a:buChar char="●"/>
              <a:defRPr>
                <a:latin typeface="+mn-lt"/>
                <a:ea typeface="+mn-ea"/>
                <a:cs typeface="+mn-cs"/>
                <a:sym typeface="Arial"/>
              </a:defRPr>
            </a:pPr>
            <a:r>
              <a:t>Facebook, Twitter, Reddit, YouTube, Parler, BuiltWith, etc.</a:t>
            </a:r>
          </a:p>
          <a:p>
            <a:pPr>
              <a:buFont typeface="Arial"/>
              <a:defRPr>
                <a:latin typeface="+mn-lt"/>
                <a:ea typeface="+mn-ea"/>
                <a:cs typeface="+mn-cs"/>
                <a:sym typeface="Arial"/>
              </a:defRPr>
            </a:pPr>
            <a:r>
              <a:t>Enrichment capabilities</a:t>
            </a:r>
          </a:p>
          <a:p>
            <a:pPr lvl="1" marL="914400" indent="-342900">
              <a:buFont typeface="Arial"/>
              <a:buChar char="●"/>
              <a:defRPr>
                <a:latin typeface="+mn-lt"/>
                <a:ea typeface="+mn-ea"/>
                <a:cs typeface="+mn-cs"/>
                <a:sym typeface="Arial"/>
              </a:defRPr>
            </a:pPr>
            <a:r>
              <a:t>MISP Modules</a:t>
            </a:r>
          </a:p>
          <a:p>
            <a:pPr lvl="1" marL="914400" indent="-342900">
              <a:buFont typeface="Arial"/>
              <a:buChar char="●"/>
              <a:defRPr>
                <a:latin typeface="+mn-lt"/>
                <a:ea typeface="+mn-ea"/>
                <a:cs typeface="+mn-cs"/>
                <a:sym typeface="Arial"/>
              </a:defRPr>
            </a:pPr>
            <a:r>
              <a:t>Cortex Analyzers</a:t>
            </a:r>
          </a:p>
          <a:p>
            <a:pPr>
              <a:buFont typeface="Arial"/>
              <a:defRPr>
                <a:latin typeface="+mn-lt"/>
                <a:ea typeface="+mn-ea"/>
                <a:cs typeface="+mn-cs"/>
                <a:sym typeface="Arial"/>
              </a:defRPr>
            </a:pPr>
            <a:r>
              <a:t>API driven</a:t>
            </a:r>
          </a:p>
        </p:txBody>
      </p:sp>
      <p:pic>
        <p:nvPicPr>
          <p:cNvPr id="324" name="Google Shape;281;p40" descr="Google Shape;281;p40"/>
          <p:cNvPicPr>
            <a:picLocks noChangeAspect="1"/>
          </p:cNvPicPr>
          <p:nvPr/>
        </p:nvPicPr>
        <p:blipFill>
          <a:blip r:embed="rId3">
            <a:extLst/>
          </a:blip>
          <a:stretch>
            <a:fillRect/>
          </a:stretch>
        </p:blipFill>
        <p:spPr>
          <a:xfrm>
            <a:off x="7881224" y="4062074"/>
            <a:ext cx="1054901" cy="800001"/>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Google Shape;286;p41"/>
          <p:cNvSpPr txBox="1"/>
          <p:nvPr>
            <p:ph type="title"/>
          </p:nvPr>
        </p:nvSpPr>
        <p:spPr>
          <a:xfrm>
            <a:off x="387899" y="180324"/>
            <a:ext cx="8368202" cy="686102"/>
          </a:xfrm>
          <a:prstGeom prst="rect">
            <a:avLst/>
          </a:prstGeom>
        </p:spPr>
        <p:txBody>
          <a:bodyPr/>
          <a:lstStyle/>
          <a:p>
            <a:pPr/>
            <a:r>
              <a:t>Response Actors</a:t>
            </a:r>
          </a:p>
        </p:txBody>
      </p:sp>
      <p:sp>
        <p:nvSpPr>
          <p:cNvPr id="329" name="Google Shape;287;p41"/>
          <p:cNvSpPr txBox="1"/>
          <p:nvPr>
            <p:ph type="body" sz="quarter" idx="1"/>
          </p:nvPr>
        </p:nvSpPr>
        <p:spPr>
          <a:xfrm>
            <a:off x="387900" y="866425"/>
            <a:ext cx="2473800" cy="3702301"/>
          </a:xfrm>
          <a:prstGeom prst="rect">
            <a:avLst/>
          </a:prstGeom>
        </p:spPr>
        <p:txBody>
          <a:bodyPr/>
          <a:lstStyle/>
          <a:p>
            <a:pPr>
              <a:spcBef>
                <a:spcPts val="1200"/>
              </a:spcBef>
              <a:buFont typeface="Arial"/>
              <a:defRPr>
                <a:latin typeface="+mn-lt"/>
                <a:ea typeface="+mn-ea"/>
                <a:cs typeface="+mn-cs"/>
                <a:sym typeface="Arial"/>
              </a:defRPr>
            </a:pPr>
            <a:r>
              <a:t>Platform</a:t>
            </a:r>
          </a:p>
          <a:p>
            <a:pPr indent="-298450">
              <a:buFont typeface="Arial"/>
              <a:defRPr>
                <a:latin typeface="+mn-lt"/>
                <a:ea typeface="+mn-ea"/>
                <a:cs typeface="+mn-cs"/>
                <a:sym typeface="Arial"/>
              </a:defRPr>
            </a:pPr>
            <a:r>
              <a:t>Law Enforcement</a:t>
            </a:r>
          </a:p>
          <a:p>
            <a:pPr>
              <a:buFont typeface="Arial"/>
              <a:defRPr>
                <a:latin typeface="+mn-lt"/>
                <a:ea typeface="+mn-ea"/>
                <a:cs typeface="+mn-cs"/>
                <a:sym typeface="Arial"/>
              </a:defRPr>
            </a:pPr>
            <a:r>
              <a:t>Government</a:t>
            </a:r>
          </a:p>
          <a:p>
            <a:pPr>
              <a:buFont typeface="Arial"/>
              <a:defRPr>
                <a:latin typeface="+mn-lt"/>
                <a:ea typeface="+mn-ea"/>
                <a:cs typeface="+mn-cs"/>
                <a:sym typeface="Arial"/>
              </a:defRPr>
            </a:pPr>
            <a:r>
              <a:t>Elves</a:t>
            </a:r>
          </a:p>
          <a:p>
            <a:pPr>
              <a:buFont typeface="Arial"/>
              <a:defRPr>
                <a:latin typeface="+mn-lt"/>
                <a:ea typeface="+mn-ea"/>
                <a:cs typeface="+mn-cs"/>
                <a:sym typeface="Arial"/>
              </a:defRPr>
            </a:pPr>
            <a:r>
              <a:t>Public</a:t>
            </a:r>
          </a:p>
          <a:p>
            <a:pPr>
              <a:buFont typeface="Arial"/>
              <a:defRPr>
                <a:latin typeface="+mn-lt"/>
                <a:ea typeface="+mn-ea"/>
                <a:cs typeface="+mn-cs"/>
                <a:sym typeface="Arial"/>
              </a:defRPr>
            </a:pPr>
            <a:r>
              <a:t>Influencer</a:t>
            </a:r>
          </a:p>
          <a:p>
            <a:pPr>
              <a:buFont typeface="Arial"/>
              <a:defRPr>
                <a:latin typeface="+mn-lt"/>
                <a:ea typeface="+mn-ea"/>
                <a:cs typeface="+mn-cs"/>
                <a:sym typeface="Arial"/>
              </a:defRPr>
            </a:pPr>
            <a:r>
              <a:t>Media</a:t>
            </a:r>
          </a:p>
          <a:p>
            <a:pPr>
              <a:buFont typeface="Arial"/>
              <a:defRPr>
                <a:latin typeface="+mn-lt"/>
                <a:ea typeface="+mn-ea"/>
                <a:cs typeface="+mn-cs"/>
                <a:sym typeface="Arial"/>
              </a:defRPr>
            </a:pPr>
            <a:r>
              <a:t>Nonprofit</a:t>
            </a:r>
          </a:p>
          <a:p>
            <a:pPr>
              <a:buFont typeface="Arial"/>
              <a:defRPr>
                <a:latin typeface="+mn-lt"/>
                <a:ea typeface="+mn-ea"/>
                <a:cs typeface="+mn-cs"/>
                <a:sym typeface="Arial"/>
              </a:defRPr>
            </a:pPr>
            <a:r>
              <a:t>Educator</a:t>
            </a:r>
          </a:p>
          <a:p>
            <a:pPr>
              <a:buFont typeface="Arial"/>
              <a:defRPr>
                <a:latin typeface="+mn-lt"/>
                <a:ea typeface="+mn-ea"/>
                <a:cs typeface="+mn-cs"/>
                <a:sym typeface="Arial"/>
              </a:defRPr>
            </a:pPr>
            <a:r>
              <a:t>Corporation</a:t>
            </a:r>
          </a:p>
        </p:txBody>
      </p:sp>
      <p:pic>
        <p:nvPicPr>
          <p:cNvPr id="330" name="Google Shape;288;p41" descr="Google Shape;288;p41"/>
          <p:cNvPicPr>
            <a:picLocks noChangeAspect="1"/>
          </p:cNvPicPr>
          <p:nvPr/>
        </p:nvPicPr>
        <p:blipFill>
          <a:blip r:embed="rId3">
            <a:extLst/>
          </a:blip>
          <a:stretch>
            <a:fillRect/>
          </a:stretch>
        </p:blipFill>
        <p:spPr>
          <a:xfrm>
            <a:off x="3014099" y="1018825"/>
            <a:ext cx="5400676" cy="3362326"/>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Google Shape;293;p42"/>
          <p:cNvSpPr txBox="1"/>
          <p:nvPr>
            <p:ph type="title"/>
          </p:nvPr>
        </p:nvSpPr>
        <p:spPr>
          <a:xfrm>
            <a:off x="506700" y="0"/>
            <a:ext cx="8130600" cy="809700"/>
          </a:xfrm>
          <a:prstGeom prst="rect">
            <a:avLst/>
          </a:prstGeom>
        </p:spPr>
        <p:txBody>
          <a:bodyPr/>
          <a:lstStyle/>
          <a:p>
            <a:pPr/>
            <a:r>
              <a:t>TACTIC-BASED COUNTERMEASURES</a:t>
            </a:r>
          </a:p>
        </p:txBody>
      </p:sp>
      <p:sp>
        <p:nvSpPr>
          <p:cNvPr id="335" name="Google Shape;295;p42"/>
          <p:cNvSpPr txBox="1"/>
          <p:nvPr>
            <p:ph type="sldNum" sz="quarter" idx="4294967295"/>
          </p:nvPr>
        </p:nvSpPr>
        <p:spPr>
          <a:xfrm>
            <a:off x="8756790" y="4662695"/>
            <a:ext cx="335474" cy="347901"/>
          </a:xfrm>
          <a:prstGeom prst="rect">
            <a:avLst/>
          </a:prstGeom>
          <a:extLst>
            <a:ext uri="{C572A759-6A51-4108-AA02-DFA0A04FC94B}">
              <ma14:wrappingTextBoxFlag xmlns:ma14="http://schemas.microsoft.com/office/mac/drawingml/2011/main" val="1"/>
            </a:ext>
          </a:extLst>
        </p:spPr>
        <p:txBody>
          <a:bodyPr lIns="34249" tIns="34249" rIns="34249" bIns="34249"/>
          <a:lstStyle>
            <a:lvl1pPr>
              <a:defRPr sz="1800"/>
            </a:lvl1pPr>
          </a:lstStyle>
          <a:p>
            <a:pPr/>
            <a:fld id="{86CB4B4D-7CA3-9044-876B-883B54F8677D}" type="slidenum"/>
          </a:p>
        </p:txBody>
      </p:sp>
      <p:sp>
        <p:nvSpPr>
          <p:cNvPr id="336" name="Google Shape;296;p42"/>
          <p:cNvSpPr txBox="1"/>
          <p:nvPr/>
        </p:nvSpPr>
        <p:spPr>
          <a:xfrm>
            <a:off x="2078688" y="4740588"/>
            <a:ext cx="4986600" cy="334534"/>
          </a:xfrm>
          <a:prstGeom prst="rect">
            <a:avLst/>
          </a:prstGeom>
          <a:ln w="12700">
            <a:miter lim="400000"/>
          </a:ln>
          <a:extLst>
            <a:ext uri="{C572A759-6A51-4108-AA02-DFA0A04FC94B}">
              <ma14:wrappingTextBoxFlag xmlns:ma14="http://schemas.microsoft.com/office/mac/drawingml/2011/main" val="1"/>
            </a:ext>
          </a:extLst>
        </p:spPr>
        <p:txBody>
          <a:bodyPr lIns="68574" tIns="68574" rIns="68574" bIns="68574">
            <a:spAutoFit/>
          </a:bodyPr>
          <a:lstStyle>
            <a:lvl1pPr algn="ctr">
              <a:defRPr u="sng">
                <a:solidFill>
                  <a:schemeClr val="accent5"/>
                </a:solidFill>
                <a:uFill>
                  <a:solidFill>
                    <a:schemeClr val="accent5"/>
                  </a:solidFill>
                </a:uFill>
                <a:hlinkClick r:id="rId3" invalidUrl="" action="" tgtFrame="" tooltip="" history="1" highlightClick="0" endSnd="0"/>
              </a:defRPr>
            </a:lvl1pPr>
          </a:lstStyle>
          <a:p>
            <a:pPr>
              <a:defRPr>
                <a:solidFill>
                  <a:srgbClr val="FFFFFF"/>
                </a:solidFill>
                <a:uFillTx/>
              </a:defRPr>
            </a:pPr>
            <a:r>
              <a:rPr>
                <a:solidFill>
                  <a:schemeClr val="accent5"/>
                </a:solidFill>
                <a:uFill>
                  <a:solidFill>
                    <a:schemeClr val="accent5"/>
                  </a:solidFill>
                </a:uFill>
                <a:hlinkClick r:id="rId3" invalidUrl="" action="" tgtFrame="" tooltip="" history="1" highlightClick="0" endSnd="0"/>
              </a:rPr>
              <a:t>https://github.com/cogsec-collaborative/amitt_counters</a:t>
            </a:r>
          </a:p>
        </p:txBody>
      </p:sp>
      <p:sp>
        <p:nvSpPr>
          <p:cNvPr id="337" name="Google Shape;297;p42"/>
          <p:cNvSpPr txBox="1"/>
          <p:nvPr/>
        </p:nvSpPr>
        <p:spPr>
          <a:xfrm>
            <a:off x="253549" y="1433949"/>
            <a:ext cx="3356702" cy="2042273"/>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457200" indent="-342900">
              <a:buClr>
                <a:srgbClr val="FFFFFF"/>
              </a:buClr>
              <a:buSzPts val="1800"/>
              <a:buFont typeface="Arial"/>
              <a:buChar char="●"/>
              <a:defRPr sz="1800"/>
            </a:pPr>
            <a:r>
              <a:t>Detect: find them</a:t>
            </a:r>
          </a:p>
          <a:p>
            <a:pPr marL="457200" indent="-342900">
              <a:buClr>
                <a:srgbClr val="FFFFFF"/>
              </a:buClr>
              <a:buSzPts val="1800"/>
              <a:buFont typeface="Arial"/>
              <a:buChar char="●"/>
              <a:defRPr sz="1800"/>
            </a:pPr>
            <a:r>
              <a:t>Deny: stop them getting in</a:t>
            </a:r>
          </a:p>
          <a:p>
            <a:pPr marL="457200" indent="-342900">
              <a:buClr>
                <a:srgbClr val="FFFFFF"/>
              </a:buClr>
              <a:buSzPts val="1800"/>
              <a:buFont typeface="Arial"/>
              <a:buChar char="●"/>
              <a:defRPr sz="1800"/>
            </a:pPr>
            <a:r>
              <a:t>Disrupt: interrupt them</a:t>
            </a:r>
          </a:p>
          <a:p>
            <a:pPr marL="457200" indent="-342900">
              <a:buClr>
                <a:srgbClr val="FFFFFF"/>
              </a:buClr>
              <a:buSzPts val="1800"/>
              <a:buFont typeface="Arial"/>
              <a:buChar char="●"/>
              <a:defRPr sz="1800"/>
            </a:pPr>
            <a:r>
              <a:t>Degrade: slow them down</a:t>
            </a:r>
          </a:p>
          <a:p>
            <a:pPr marL="457200" indent="-342900">
              <a:buClr>
                <a:srgbClr val="FFFFFF"/>
              </a:buClr>
              <a:buSzPts val="1800"/>
              <a:buFont typeface="Arial"/>
              <a:buChar char="●"/>
              <a:defRPr sz="1800"/>
            </a:pPr>
            <a:r>
              <a:t>Deceive: divert them</a:t>
            </a:r>
          </a:p>
          <a:p>
            <a:pPr marL="457200" indent="-342900">
              <a:buClr>
                <a:srgbClr val="FFFFFF"/>
              </a:buClr>
              <a:buSzPts val="1800"/>
              <a:buFont typeface="Arial"/>
              <a:buChar char="●"/>
              <a:defRPr sz="1800"/>
            </a:pPr>
            <a:r>
              <a:t>Destroy: damage them</a:t>
            </a:r>
          </a:p>
          <a:p>
            <a:pPr marL="457200" indent="-342900">
              <a:buClr>
                <a:srgbClr val="FFFFFF"/>
              </a:buClr>
              <a:buSzPts val="1800"/>
              <a:buFont typeface="Arial"/>
              <a:buChar char="●"/>
              <a:defRPr sz="1800"/>
            </a:pPr>
            <a:r>
              <a:t>Deter: discourage them</a:t>
            </a:r>
          </a:p>
        </p:txBody>
      </p:sp>
      <p:graphicFrame>
        <p:nvGraphicFramePr>
          <p:cNvPr id="338" name="Google Shape;298;p42"/>
          <p:cNvGraphicFramePr/>
          <p:nvPr/>
        </p:nvGraphicFramePr>
        <p:xfrm>
          <a:off x="3829299" y="735070"/>
          <a:ext cx="5050027" cy="37997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633550"/>
                <a:gridCol w="616075"/>
                <a:gridCol w="541425"/>
                <a:gridCol w="616075"/>
                <a:gridCol w="597425"/>
                <a:gridCol w="532075"/>
                <a:gridCol w="513400"/>
              </a:tblGrid>
              <a:tr h="238975">
                <a:tc>
                  <a:txBody>
                    <a:bodyPr/>
                    <a:lstStyle/>
                    <a:p>
                      <a:pPr algn="l">
                        <a:lnSpc>
                          <a:spcPct val="115000"/>
                        </a:lnSpc>
                        <a:defRPr sz="1800"/>
                      </a:pPr>
                      <a:r>
                        <a:rPr b="1" sz="800">
                          <a:sym typeface="Arial"/>
                        </a:rPr>
                        <a:t>AM!TT Phase</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b="1" sz="800">
                          <a:sym typeface="Arial"/>
                        </a:rPr>
                        <a:t>Deny</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b="1" sz="800">
                          <a:sym typeface="Arial"/>
                        </a:rPr>
                        <a:t>Disrupt</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b="1" sz="800">
                          <a:sym typeface="Arial"/>
                        </a:rPr>
                        <a:t>Degrade</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b="1" sz="800">
                          <a:sym typeface="Arial"/>
                        </a:rPr>
                        <a:t>Deceive</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b="1" sz="800">
                          <a:sym typeface="Arial"/>
                        </a:rPr>
                        <a:t>Destroy</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b="1" sz="800">
                          <a:sym typeface="Arial"/>
                        </a:rPr>
                        <a:t>Deter</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97800">
                <a:tc>
                  <a:txBody>
                    <a:bodyPr/>
                    <a:lstStyle/>
                    <a:p>
                      <a:pPr algn="l">
                        <a:lnSpc>
                          <a:spcPct val="115000"/>
                        </a:lnSpc>
                        <a:defRPr sz="1800"/>
                      </a:pPr>
                      <a:r>
                        <a:rPr sz="1000">
                          <a:sym typeface="Arial"/>
                        </a:rPr>
                        <a:t>Strategic Planning</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6</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7</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4</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97800">
                <a:tc>
                  <a:txBody>
                    <a:bodyPr/>
                    <a:lstStyle/>
                    <a:p>
                      <a:pPr algn="l">
                        <a:lnSpc>
                          <a:spcPct val="115000"/>
                        </a:lnSpc>
                        <a:defRPr sz="1800"/>
                      </a:pPr>
                      <a:r>
                        <a:rPr sz="1000">
                          <a:sym typeface="Arial"/>
                        </a:rPr>
                        <a:t>Objective Planning </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5</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84925">
                <a:tc>
                  <a:txBody>
                    <a:bodyPr/>
                    <a:lstStyle/>
                    <a:p>
                      <a:pPr algn="l">
                        <a:lnSpc>
                          <a:spcPct val="115000"/>
                        </a:lnSpc>
                        <a:defRPr sz="1800"/>
                      </a:pPr>
                      <a:r>
                        <a:rPr sz="1000">
                          <a:sym typeface="Arial"/>
                        </a:rPr>
                        <a:t>Develop People</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10</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7</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97800">
                <a:tc>
                  <a:txBody>
                    <a:bodyPr/>
                    <a:lstStyle/>
                    <a:p>
                      <a:pPr algn="l">
                        <a:lnSpc>
                          <a:spcPct val="115000"/>
                        </a:lnSpc>
                        <a:defRPr sz="1800"/>
                      </a:pPr>
                      <a:r>
                        <a:rPr sz="1000">
                          <a:sym typeface="Arial"/>
                        </a:rPr>
                        <a:t>Develop Networks </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3</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3</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97800">
                <a:tc>
                  <a:txBody>
                    <a:bodyPr/>
                    <a:lstStyle/>
                    <a:p>
                      <a:pPr algn="l">
                        <a:lnSpc>
                          <a:spcPct val="115000"/>
                        </a:lnSpc>
                        <a:defRPr sz="1800"/>
                      </a:pPr>
                      <a:r>
                        <a:rPr sz="1000">
                          <a:sym typeface="Arial"/>
                        </a:rPr>
                        <a:t>Microtargeting</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2</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5</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97800">
                <a:tc>
                  <a:txBody>
                    <a:bodyPr/>
                    <a:lstStyle/>
                    <a:p>
                      <a:pPr algn="l">
                        <a:lnSpc>
                          <a:spcPct val="115000"/>
                        </a:lnSpc>
                        <a:defRPr sz="1800"/>
                      </a:pPr>
                      <a:r>
                        <a:rPr sz="1000">
                          <a:sym typeface="Arial"/>
                        </a:rPr>
                        <a:t>Develop Content</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13</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8</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5</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2</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5</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97800">
                <a:tc>
                  <a:txBody>
                    <a:bodyPr/>
                    <a:lstStyle/>
                    <a:p>
                      <a:pPr algn="l">
                        <a:lnSpc>
                          <a:spcPct val="115000"/>
                        </a:lnSpc>
                        <a:defRPr sz="1800"/>
                      </a:pPr>
                      <a:r>
                        <a:rPr sz="1000">
                          <a:sym typeface="Arial"/>
                        </a:rPr>
                        <a:t>Channel Selection</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7</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7</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3</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97800">
                <a:tc>
                  <a:txBody>
                    <a:bodyPr/>
                    <a:lstStyle/>
                    <a:p>
                      <a:pPr algn="l">
                        <a:lnSpc>
                          <a:spcPct val="115000"/>
                        </a:lnSpc>
                        <a:defRPr sz="1800"/>
                      </a:pPr>
                      <a:r>
                        <a:rPr sz="1000">
                          <a:sym typeface="Arial"/>
                        </a:rPr>
                        <a:t>Pump Priming</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7</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3</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2</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3</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97800">
                <a:tc>
                  <a:txBody>
                    <a:bodyPr/>
                    <a:lstStyle/>
                    <a:p>
                      <a:pPr algn="l">
                        <a:lnSpc>
                          <a:spcPct val="115000"/>
                        </a:lnSpc>
                        <a:defRPr sz="1800"/>
                      </a:pPr>
                      <a:r>
                        <a:rPr sz="1000">
                          <a:sym typeface="Arial"/>
                        </a:rPr>
                        <a:t>Exposure</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3</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14</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2</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97800">
                <a:tc>
                  <a:txBody>
                    <a:bodyPr/>
                    <a:lstStyle/>
                    <a:p>
                      <a:pPr algn="l">
                        <a:lnSpc>
                          <a:spcPct val="115000"/>
                        </a:lnSpc>
                        <a:defRPr sz="1800"/>
                      </a:pPr>
                      <a:r>
                        <a:rPr sz="1000">
                          <a:sym typeface="Arial"/>
                        </a:rPr>
                        <a:t>Go Physical</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97800">
                <a:tc>
                  <a:txBody>
                    <a:bodyPr/>
                    <a:lstStyle/>
                    <a:p>
                      <a:pPr algn="l">
                        <a:lnSpc>
                          <a:spcPct val="115000"/>
                        </a:lnSpc>
                        <a:defRPr sz="1800"/>
                      </a:pPr>
                      <a:r>
                        <a:rPr sz="1000">
                          <a:sym typeface="Arial"/>
                        </a:rPr>
                        <a:t>Persistence</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6</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6</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r h="297800">
                <a:tc>
                  <a:txBody>
                    <a:bodyPr/>
                    <a:lstStyle/>
                    <a:p>
                      <a:pPr algn="l">
                        <a:lnSpc>
                          <a:spcPct val="115000"/>
                        </a:lnSpc>
                        <a:defRPr sz="1800"/>
                      </a:pPr>
                      <a:r>
                        <a:rPr sz="1000">
                          <a:sym typeface="Arial"/>
                        </a:rPr>
                        <a:t>Measure Effectiveness</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1</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lnSpc>
                          <a:spcPct val="115000"/>
                        </a:lnSpc>
                        <a:defRPr sz="1800"/>
                      </a:pPr>
                      <a:r>
                        <a:rPr sz="1100">
                          <a:sym typeface="Arial"/>
                        </a:rPr>
                        <a:t>2</a:t>
                      </a: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c>
                  <a:txBody>
                    <a:bodyPr/>
                    <a:lstStyle/>
                    <a:p>
                      <a:pPr algn="l">
                        <a:defRPr sz="1400">
                          <a:sym typeface="Arial"/>
                        </a:defRPr>
                      </a:pPr>
                    </a:p>
                  </a:txBody>
                  <a:tcPr marL="47625" marR="47625" marT="47625" marB="47625" anchor="t" anchorCtr="0" horzOverflow="overflow">
                    <a:lnL w="9475">
                      <a:solidFill>
                        <a:srgbClr val="000000"/>
                      </a:solidFill>
                    </a:lnL>
                    <a:lnR w="9475">
                      <a:solidFill>
                        <a:srgbClr val="000000"/>
                      </a:solidFill>
                    </a:lnR>
                    <a:lnT w="9475">
                      <a:solidFill>
                        <a:srgbClr val="000000"/>
                      </a:solidFill>
                    </a:lnT>
                    <a:lnB w="9475">
                      <a:solidFill>
                        <a:srgbClr val="000000"/>
                      </a:solidFill>
                    </a:lnB>
                    <a:solidFill>
                      <a:srgbClr val="FFFFFF"/>
                    </a:solidFill>
                  </a:tcPr>
                </a:tc>
              </a:tr>
            </a:tbl>
          </a:graphicData>
        </a:graphic>
      </p:graphicFrame>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Google Shape;303;p43"/>
          <p:cNvSpPr txBox="1"/>
          <p:nvPr>
            <p:ph type="title"/>
          </p:nvPr>
        </p:nvSpPr>
        <p:spPr>
          <a:xfrm>
            <a:off x="506699" y="98999"/>
            <a:ext cx="8130600" cy="614102"/>
          </a:xfrm>
          <a:prstGeom prst="rect">
            <a:avLst/>
          </a:prstGeom>
        </p:spPr>
        <p:txBody>
          <a:bodyPr lIns="34249" tIns="34249" rIns="34249" bIns="34249" anchor="ctr"/>
          <a:lstStyle/>
          <a:p>
            <a:pPr/>
            <a:r>
              <a:t>Effects-Based Countermeasures</a:t>
            </a:r>
          </a:p>
        </p:txBody>
      </p:sp>
      <p:sp>
        <p:nvSpPr>
          <p:cNvPr id="343" name="Google Shape;304;p43"/>
          <p:cNvSpPr txBox="1"/>
          <p:nvPr>
            <p:ph type="sldNum" sz="quarter" idx="4294967295"/>
          </p:nvPr>
        </p:nvSpPr>
        <p:spPr>
          <a:xfrm>
            <a:off x="8718655" y="4721263"/>
            <a:ext cx="335473" cy="347901"/>
          </a:xfrm>
          <a:prstGeom prst="rect">
            <a:avLst/>
          </a:prstGeom>
          <a:extLst>
            <a:ext uri="{C572A759-6A51-4108-AA02-DFA0A04FC94B}">
              <ma14:wrappingTextBoxFlag xmlns:ma14="http://schemas.microsoft.com/office/mac/drawingml/2011/main" val="1"/>
            </a:ext>
          </a:extLst>
        </p:spPr>
        <p:txBody>
          <a:bodyPr lIns="34249" tIns="34249" rIns="34249" bIns="34249"/>
          <a:lstStyle>
            <a:lvl1pPr>
              <a:defRPr sz="1800"/>
            </a:lvl1pPr>
          </a:lstStyle>
          <a:p>
            <a:pPr/>
            <a:fld id="{86CB4B4D-7CA3-9044-876B-883B54F8677D}" type="slidenum"/>
          </a:p>
        </p:txBody>
      </p:sp>
      <p:pic>
        <p:nvPicPr>
          <p:cNvPr id="344" name="Google Shape;305;p43" descr="Google Shape;305;p43"/>
          <p:cNvPicPr>
            <a:picLocks noChangeAspect="1"/>
          </p:cNvPicPr>
          <p:nvPr/>
        </p:nvPicPr>
        <p:blipFill>
          <a:blip r:embed="rId3">
            <a:extLst/>
          </a:blip>
          <a:stretch>
            <a:fillRect/>
          </a:stretch>
        </p:blipFill>
        <p:spPr>
          <a:xfrm>
            <a:off x="1432137" y="785550"/>
            <a:ext cx="6279717" cy="4053150"/>
          </a:xfrm>
          <a:prstGeom prst="rect">
            <a:avLst/>
          </a:prstGeom>
          <a:ln w="12700">
            <a:miter lim="400000"/>
          </a:ln>
        </p:spPr>
      </p:pic>
      <p:pic>
        <p:nvPicPr>
          <p:cNvPr id="345" name="Google Shape;306;p43" descr="Google Shape;306;p43"/>
          <p:cNvPicPr>
            <a:picLocks noChangeAspect="1"/>
          </p:cNvPicPr>
          <p:nvPr/>
        </p:nvPicPr>
        <p:blipFill>
          <a:blip r:embed="rId4">
            <a:extLst/>
          </a:blip>
          <a:stretch>
            <a:fillRect/>
          </a:stretch>
        </p:blipFill>
        <p:spPr>
          <a:xfrm>
            <a:off x="7869149" y="113900"/>
            <a:ext cx="1054901" cy="800001"/>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Google Shape;86;p17"/>
          <p:cNvSpPr txBox="1"/>
          <p:nvPr>
            <p:ph type="title"/>
          </p:nvPr>
        </p:nvSpPr>
        <p:spPr>
          <a:xfrm>
            <a:off x="387899" y="110774"/>
            <a:ext cx="8368202" cy="686102"/>
          </a:xfrm>
          <a:prstGeom prst="rect">
            <a:avLst/>
          </a:prstGeom>
        </p:spPr>
        <p:txBody>
          <a:bodyPr/>
          <a:lstStyle/>
          <a:p>
            <a:pPr/>
            <a:r>
              <a:t>CTI Disinfo Spaces</a:t>
            </a:r>
          </a:p>
        </p:txBody>
      </p:sp>
      <p:sp>
        <p:nvSpPr>
          <p:cNvPr id="147" name="Google Shape;87;p17"/>
          <p:cNvSpPr txBox="1"/>
          <p:nvPr>
            <p:ph type="body" sz="half" idx="4294967295"/>
          </p:nvPr>
        </p:nvSpPr>
        <p:spPr>
          <a:xfrm>
            <a:off x="387900" y="950049"/>
            <a:ext cx="2585400" cy="3640800"/>
          </a:xfrm>
          <a:prstGeom prst="rect">
            <a:avLst/>
          </a:prstGeom>
        </p:spPr>
        <p:txBody>
          <a:bodyPr>
            <a:normAutofit fontScale="100000" lnSpcReduction="0"/>
          </a:bodyPr>
          <a:lstStyle/>
          <a:p>
            <a:pPr marL="0" indent="0" defTabSz="886968">
              <a:buSzTx/>
              <a:buNone/>
              <a:defRPr sz="1746"/>
            </a:pPr>
            <a:r>
              <a:t>4-Disinfo</a:t>
            </a:r>
          </a:p>
          <a:p>
            <a:pPr marL="0" indent="0" defTabSz="886968">
              <a:spcBef>
                <a:spcPts val="1500"/>
              </a:spcBef>
              <a:buSzTx/>
              <a:buNone/>
              <a:defRPr sz="1358"/>
            </a:pPr>
            <a:r>
              <a:t>Open channel: A place for anyone in the league who wants to learn, engage, and share about Covid-related disinformation and disinformation techniques.  </a:t>
            </a:r>
          </a:p>
          <a:p>
            <a:pPr marL="0" indent="0" defTabSz="886968">
              <a:spcBef>
                <a:spcPts val="1500"/>
              </a:spcBef>
              <a:buSzTx/>
              <a:buNone/>
              <a:defRPr sz="1358"/>
            </a:pPr>
            <a:r>
              <a:t>Also a place for anyone who wants to help with incident tasks (e.g. data gathering). Has access to open tools like MISP and the bots and read-only access to BigBook.</a:t>
            </a:r>
          </a:p>
        </p:txBody>
      </p:sp>
      <p:sp>
        <p:nvSpPr>
          <p:cNvPr id="148" name="Google Shape;88;p17"/>
          <p:cNvSpPr txBox="1"/>
          <p:nvPr/>
        </p:nvSpPr>
        <p:spPr>
          <a:xfrm>
            <a:off x="3439024" y="950049"/>
            <a:ext cx="2585401" cy="344010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defTabSz="886968">
              <a:lnSpc>
                <a:spcPct val="115000"/>
              </a:lnSpc>
              <a:defRPr sz="1746">
                <a:latin typeface="Roboto"/>
                <a:ea typeface="Roboto"/>
                <a:cs typeface="Roboto"/>
                <a:sym typeface="Roboto"/>
              </a:defRPr>
            </a:pPr>
            <a:r>
              <a:t>Disinfo-Triage</a:t>
            </a:r>
          </a:p>
          <a:p>
            <a:pPr defTabSz="886968">
              <a:lnSpc>
                <a:spcPct val="115000"/>
              </a:lnSpc>
              <a:spcBef>
                <a:spcPts val="1500"/>
              </a:spcBef>
              <a:defRPr sz="1358">
                <a:latin typeface="Roboto"/>
                <a:ea typeface="Roboto"/>
                <a:cs typeface="Roboto"/>
                <a:sym typeface="Roboto"/>
              </a:defRPr>
            </a:pPr>
            <a:r>
              <a:t>Vetted channel: A place to work on sensitive data and incidents.  </a:t>
            </a:r>
          </a:p>
          <a:p>
            <a:pPr defTabSz="886968">
              <a:lnSpc>
                <a:spcPct val="115000"/>
              </a:lnSpc>
              <a:spcBef>
                <a:spcPts val="1500"/>
              </a:spcBef>
              <a:defRPr sz="1358">
                <a:latin typeface="Roboto"/>
                <a:ea typeface="Roboto"/>
                <a:cs typeface="Roboto"/>
                <a:sym typeface="Roboto"/>
              </a:defRPr>
            </a:pPr>
            <a:r>
              <a:t>Triage has access to the full CTI disinformation toolkit and write access to the BigBook. </a:t>
            </a:r>
          </a:p>
          <a:p>
            <a:pPr defTabSz="886968">
              <a:lnSpc>
                <a:spcPct val="115000"/>
              </a:lnSpc>
              <a:spcBef>
                <a:spcPts val="1500"/>
              </a:spcBef>
              <a:defRPr sz="1358">
                <a:latin typeface="Roboto"/>
                <a:ea typeface="Roboto"/>
                <a:cs typeface="Roboto"/>
                <a:sym typeface="Roboto"/>
              </a:defRPr>
            </a:pPr>
            <a:r>
              <a:t>You can join Triage by filling out the </a:t>
            </a:r>
            <a:r>
              <a:rPr u="sng">
                <a:solidFill>
                  <a:schemeClr val="accent5"/>
                </a:solidFill>
                <a:uFill>
                  <a:solidFill>
                    <a:schemeClr val="accent5"/>
                  </a:solidFill>
                </a:uFill>
                <a:hlinkClick r:id="rId3" invalidUrl="" action="" tgtFrame="" tooltip="" history="1" highlightClick="0" endSnd="0"/>
              </a:rPr>
              <a:t>disinformation team survey</a:t>
            </a:r>
            <a:r>
              <a:t>, and saying that you’d like to join Triage.</a:t>
            </a:r>
          </a:p>
        </p:txBody>
      </p:sp>
      <p:sp>
        <p:nvSpPr>
          <p:cNvPr id="149" name="Google Shape;89;p17"/>
          <p:cNvSpPr txBox="1"/>
          <p:nvPr/>
        </p:nvSpPr>
        <p:spPr>
          <a:xfrm>
            <a:off x="6475324" y="865449"/>
            <a:ext cx="2506801" cy="329430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defTabSz="886968">
              <a:lnSpc>
                <a:spcPct val="115000"/>
              </a:lnSpc>
              <a:defRPr sz="1746">
                <a:latin typeface="Roboto"/>
                <a:ea typeface="Roboto"/>
                <a:cs typeface="Roboto"/>
                <a:sym typeface="Roboto"/>
              </a:defRPr>
            </a:pPr>
            <a:r>
              <a:t>Disinfo-Random</a:t>
            </a:r>
          </a:p>
          <a:p>
            <a:pPr defTabSz="886968">
              <a:lnSpc>
                <a:spcPct val="115000"/>
              </a:lnSpc>
              <a:spcBef>
                <a:spcPts val="1500"/>
              </a:spcBef>
              <a:defRPr sz="1358">
                <a:latin typeface="Roboto"/>
                <a:ea typeface="Roboto"/>
                <a:cs typeface="Roboto"/>
                <a:sym typeface="Roboto"/>
              </a:defRPr>
            </a:pPr>
            <a:r>
              <a:t>Open channel: Where you put anything that doesn’t fit into the other channels. Drop resources and observations in here and chat about disinfo. </a:t>
            </a:r>
          </a:p>
          <a:p>
            <a:pPr defTabSz="886968">
              <a:lnSpc>
                <a:spcPct val="115000"/>
              </a:lnSpc>
              <a:spcBef>
                <a:spcPts val="1500"/>
              </a:spcBef>
              <a:defRPr sz="1358">
                <a:latin typeface="Roboto"/>
                <a:ea typeface="Roboto"/>
                <a:cs typeface="Roboto"/>
                <a:sym typeface="Roboto"/>
              </a:defRPr>
            </a:pPr>
            <a:r>
              <a:t>It’s fine to discuss other types of disinformation and other areas affected beyond COVID, but please don’t run non-CTI incidents here.</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9" name="Google Shape;311;p44"/>
          <p:cNvSpPr txBox="1"/>
          <p:nvPr>
            <p:ph type="title"/>
          </p:nvPr>
        </p:nvSpPr>
        <p:spPr>
          <a:xfrm>
            <a:off x="480750" y="1764950"/>
            <a:ext cx="8222099" cy="1498501"/>
          </a:xfrm>
          <a:prstGeom prst="rect">
            <a:avLst/>
          </a:prstGeom>
        </p:spPr>
        <p:txBody>
          <a:bodyPr/>
          <a:lstStyle>
            <a:lvl1pPr defTabSz="795527">
              <a:defRPr sz="4176"/>
            </a:lvl1pPr>
          </a:lstStyle>
          <a:p>
            <a:pPr/>
            <a:r>
              <a:t>Data Science for Disinformation Response</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 name="Google Shape;316;p45"/>
          <p:cNvSpPr txBox="1"/>
          <p:nvPr>
            <p:ph type="title"/>
          </p:nvPr>
        </p:nvSpPr>
        <p:spPr>
          <a:xfrm>
            <a:off x="165875" y="172999"/>
            <a:ext cx="8590200" cy="686102"/>
          </a:xfrm>
          <a:prstGeom prst="rect">
            <a:avLst/>
          </a:prstGeom>
        </p:spPr>
        <p:txBody>
          <a:bodyPr/>
          <a:lstStyle/>
          <a:p>
            <a:pPr/>
            <a:r>
              <a:t>DS 4 Disinformation Response training series</a:t>
            </a:r>
          </a:p>
        </p:txBody>
      </p:sp>
      <p:sp>
        <p:nvSpPr>
          <p:cNvPr id="352" name="Google Shape;317;p45"/>
          <p:cNvSpPr txBox="1"/>
          <p:nvPr>
            <p:ph type="body" idx="1"/>
          </p:nvPr>
        </p:nvSpPr>
        <p:spPr>
          <a:xfrm>
            <a:off x="387899" y="859100"/>
            <a:ext cx="8368202" cy="3709500"/>
          </a:xfrm>
          <a:prstGeom prst="rect">
            <a:avLst/>
          </a:prstGeom>
        </p:spPr>
        <p:txBody>
          <a:bodyPr/>
          <a:lstStyle/>
          <a:p>
            <a:pPr>
              <a:defRPr b="1"/>
            </a:pPr>
            <a:r>
              <a:t>2020-07-15 Introduction to the disinformation team</a:t>
            </a:r>
          </a:p>
          <a:p>
            <a:pPr/>
            <a:r>
              <a:t>2020-05-06 What are we chasing?  Digital harm training</a:t>
            </a:r>
          </a:p>
          <a:p>
            <a:pPr/>
            <a:r>
              <a:t>TBA getting set up for disinformation data science</a:t>
            </a:r>
          </a:p>
          <a:p>
            <a:pPr/>
            <a:r>
              <a:t>2020-05-27 Data sources (process, sources, stores)</a:t>
            </a:r>
          </a:p>
          <a:p>
            <a:pPr/>
            <a:r>
              <a:t>2020-07-04 Disinfo Data Science examples</a:t>
            </a:r>
          </a:p>
          <a:p>
            <a:pPr/>
            <a:r>
              <a:t>TBA Social text analysis</a:t>
            </a:r>
          </a:p>
          <a:p>
            <a:pPr/>
            <a:r>
              <a:t>TBA Image data analysis</a:t>
            </a:r>
          </a:p>
          <a:p>
            <a:pPr/>
            <a:r>
              <a:t>2020-07-11 Relationships as data</a:t>
            </a:r>
          </a:p>
          <a:p>
            <a:pPr/>
            <a:r>
              <a:t>TBA Extending your analysis with machine learning skillz</a:t>
            </a:r>
          </a:p>
          <a:p>
            <a:pPr/>
            <a:r>
              <a:t>TBA Communicating results (style, narratives, visualisations)</a:t>
            </a:r>
          </a:p>
        </p:txBody>
      </p:sp>
      <p:pic>
        <p:nvPicPr>
          <p:cNvPr id="353" name="Google Shape;318;p45" descr="Google Shape;318;p45"/>
          <p:cNvPicPr>
            <a:picLocks noChangeAspect="1"/>
          </p:cNvPicPr>
          <p:nvPr/>
        </p:nvPicPr>
        <p:blipFill>
          <a:blip r:embed="rId3">
            <a:extLst/>
          </a:blip>
          <a:stretch>
            <a:fillRect/>
          </a:stretch>
        </p:blipFill>
        <p:spPr>
          <a:xfrm>
            <a:off x="7869149" y="4158674"/>
            <a:ext cx="1054901" cy="800001"/>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7" name="Google Shape;323;p46"/>
          <p:cNvSpPr txBox="1"/>
          <p:nvPr>
            <p:ph type="title"/>
          </p:nvPr>
        </p:nvSpPr>
        <p:spPr>
          <a:xfrm>
            <a:off x="506701" y="195938"/>
            <a:ext cx="8130600" cy="945000"/>
          </a:xfrm>
          <a:prstGeom prst="rect">
            <a:avLst/>
          </a:prstGeom>
        </p:spPr>
        <p:txBody>
          <a:bodyPr lIns="34249" tIns="34249" rIns="34249" bIns="34249" anchor="ctr"/>
          <a:lstStyle>
            <a:lvl1pPr defTabSz="859536">
              <a:defRPr sz="2820"/>
            </a:lvl1pPr>
          </a:lstStyle>
          <a:p>
            <a:pPr/>
            <a:r>
              <a:t>DATA SCIENCE FOR DISINFO RESPONSE: GRAPH ANALYSIS</a:t>
            </a:r>
          </a:p>
        </p:txBody>
      </p:sp>
      <p:sp>
        <p:nvSpPr>
          <p:cNvPr id="358" name="Google Shape;324;p46"/>
          <p:cNvSpPr txBox="1"/>
          <p:nvPr>
            <p:ph type="body" sz="half" idx="1"/>
          </p:nvPr>
        </p:nvSpPr>
        <p:spPr>
          <a:xfrm>
            <a:off x="514350" y="1140938"/>
            <a:ext cx="3894300" cy="3512700"/>
          </a:xfrm>
          <a:prstGeom prst="rect">
            <a:avLst/>
          </a:prstGeom>
        </p:spPr>
        <p:txBody>
          <a:bodyPr lIns="34249" tIns="34249" rIns="34249" bIns="34249"/>
          <a:lstStyle/>
          <a:p>
            <a:pPr marL="342900" indent="-279400">
              <a:lnSpc>
                <a:spcPct val="100000"/>
              </a:lnSpc>
              <a:spcBef>
                <a:spcPts val="800"/>
              </a:spcBef>
              <a:buChar char="•"/>
            </a:pPr>
            <a:r>
              <a:t>Finding super-spreaders</a:t>
            </a:r>
          </a:p>
          <a:p>
            <a:pPr marL="342900" indent="-279400">
              <a:lnSpc>
                <a:spcPct val="100000"/>
              </a:lnSpc>
              <a:buChar char="•"/>
            </a:pPr>
            <a:r>
              <a:t>Finding rumor origins</a:t>
            </a:r>
          </a:p>
          <a:p>
            <a:pPr marL="342900" indent="-279400">
              <a:lnSpc>
                <a:spcPct val="100000"/>
              </a:lnSpc>
              <a:buChar char="•"/>
            </a:pPr>
            <a:r>
              <a:t>Finding new artefacts</a:t>
            </a:r>
          </a:p>
          <a:p>
            <a:pPr marL="342900" indent="-279400">
              <a:lnSpc>
                <a:spcPct val="100000"/>
              </a:lnSpc>
              <a:buChar char="•"/>
            </a:pPr>
            <a:r>
              <a:t>Tracking movement over time</a:t>
            </a:r>
          </a:p>
        </p:txBody>
      </p:sp>
      <p:pic>
        <p:nvPicPr>
          <p:cNvPr id="359" name="Google Shape;325;p46" descr="Google Shape;325;p46"/>
          <p:cNvPicPr>
            <a:picLocks noChangeAspect="1"/>
          </p:cNvPicPr>
          <p:nvPr/>
        </p:nvPicPr>
        <p:blipFill>
          <a:blip r:embed="rId3">
            <a:extLst/>
          </a:blip>
          <a:stretch>
            <a:fillRect/>
          </a:stretch>
        </p:blipFill>
        <p:spPr>
          <a:xfrm>
            <a:off x="4572000" y="865000"/>
            <a:ext cx="4303177" cy="4064594"/>
          </a:xfrm>
          <a:prstGeom prst="rect">
            <a:avLst/>
          </a:prstGeom>
          <a:ln w="12700">
            <a:miter lim="400000"/>
          </a:ln>
        </p:spPr>
      </p:pic>
      <p:pic>
        <p:nvPicPr>
          <p:cNvPr id="360" name="Google Shape;326;p46" descr="Google Shape;326;p46"/>
          <p:cNvPicPr>
            <a:picLocks noChangeAspect="1"/>
          </p:cNvPicPr>
          <p:nvPr/>
        </p:nvPicPr>
        <p:blipFill>
          <a:blip r:embed="rId4">
            <a:extLst/>
          </a:blip>
          <a:stretch>
            <a:fillRect/>
          </a:stretch>
        </p:blipFill>
        <p:spPr>
          <a:xfrm>
            <a:off x="310873" y="4129599"/>
            <a:ext cx="1054902" cy="800001"/>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Google Shape;331;p47"/>
          <p:cNvSpPr txBox="1"/>
          <p:nvPr>
            <p:ph type="title"/>
          </p:nvPr>
        </p:nvSpPr>
        <p:spPr>
          <a:xfrm>
            <a:off x="506701" y="195938"/>
            <a:ext cx="8130600" cy="945000"/>
          </a:xfrm>
          <a:prstGeom prst="rect">
            <a:avLst/>
          </a:prstGeom>
        </p:spPr>
        <p:txBody>
          <a:bodyPr lIns="34249" tIns="34249" rIns="34249" bIns="34249" anchor="ctr"/>
          <a:lstStyle/>
          <a:p>
            <a:pPr/>
            <a:r>
              <a:t>DS4DR: TEXT ANALYSIS</a:t>
            </a:r>
          </a:p>
        </p:txBody>
      </p:sp>
      <p:sp>
        <p:nvSpPr>
          <p:cNvPr id="365" name="Google Shape;332;p47"/>
          <p:cNvSpPr txBox="1"/>
          <p:nvPr>
            <p:ph type="body" sz="half" idx="1"/>
          </p:nvPr>
        </p:nvSpPr>
        <p:spPr>
          <a:xfrm>
            <a:off x="514350" y="1140938"/>
            <a:ext cx="3975900" cy="3512700"/>
          </a:xfrm>
          <a:prstGeom prst="rect">
            <a:avLst/>
          </a:prstGeom>
        </p:spPr>
        <p:txBody>
          <a:bodyPr lIns="34249" tIns="34249" rIns="34249" bIns="34249"/>
          <a:lstStyle/>
          <a:p>
            <a:pPr marL="342900" indent="-279400">
              <a:lnSpc>
                <a:spcPct val="100000"/>
              </a:lnSpc>
              <a:spcBef>
                <a:spcPts val="800"/>
              </a:spcBef>
              <a:buChar char="•"/>
            </a:pPr>
            <a:r>
              <a:t>Finding themes</a:t>
            </a:r>
          </a:p>
          <a:p>
            <a:pPr marL="342900" indent="-279400">
              <a:lnSpc>
                <a:spcPct val="100000"/>
              </a:lnSpc>
              <a:buChar char="•"/>
            </a:pPr>
            <a:r>
              <a:t>Classifying to narratives</a:t>
            </a:r>
          </a:p>
          <a:p>
            <a:pPr marL="342900" indent="-279400">
              <a:lnSpc>
                <a:spcPct val="100000"/>
              </a:lnSpc>
              <a:buChar char="•"/>
            </a:pPr>
            <a:r>
              <a:t>Clustering</a:t>
            </a:r>
          </a:p>
          <a:p>
            <a:pPr marL="342900" indent="-279400">
              <a:lnSpc>
                <a:spcPct val="100000"/>
              </a:lnSpc>
              <a:buChar char="•"/>
            </a:pPr>
            <a:r>
              <a:t>Searching for similar text/narratives</a:t>
            </a:r>
          </a:p>
        </p:txBody>
      </p:sp>
      <p:pic>
        <p:nvPicPr>
          <p:cNvPr id="366" name="Google Shape;333;p47" descr="Google Shape;333;p47"/>
          <p:cNvPicPr>
            <a:picLocks noChangeAspect="1"/>
          </p:cNvPicPr>
          <p:nvPr/>
        </p:nvPicPr>
        <p:blipFill>
          <a:blip r:embed="rId3">
            <a:extLst/>
          </a:blip>
          <a:stretch>
            <a:fillRect/>
          </a:stretch>
        </p:blipFill>
        <p:spPr>
          <a:xfrm>
            <a:off x="407449" y="3853650"/>
            <a:ext cx="1054901" cy="800001"/>
          </a:xfrm>
          <a:prstGeom prst="rect">
            <a:avLst/>
          </a:prstGeom>
          <a:ln w="12700">
            <a:miter lim="400000"/>
          </a:ln>
        </p:spPr>
      </p:pic>
      <p:pic>
        <p:nvPicPr>
          <p:cNvPr id="367" name="Google Shape;334;p47" descr="Google Shape;334;p47"/>
          <p:cNvPicPr>
            <a:picLocks noChangeAspect="1"/>
          </p:cNvPicPr>
          <p:nvPr/>
        </p:nvPicPr>
        <p:blipFill>
          <a:blip r:embed="rId4">
            <a:extLst/>
          </a:blip>
          <a:stretch>
            <a:fillRect/>
          </a:stretch>
        </p:blipFill>
        <p:spPr>
          <a:xfrm>
            <a:off x="4939524" y="955887"/>
            <a:ext cx="3697764" cy="3697765"/>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Google Shape;339;p48"/>
          <p:cNvSpPr txBox="1"/>
          <p:nvPr>
            <p:ph type="title"/>
          </p:nvPr>
        </p:nvSpPr>
        <p:spPr>
          <a:xfrm>
            <a:off x="514351" y="130631"/>
            <a:ext cx="8130600" cy="945000"/>
          </a:xfrm>
          <a:prstGeom prst="rect">
            <a:avLst/>
          </a:prstGeom>
        </p:spPr>
        <p:txBody>
          <a:bodyPr lIns="34249" tIns="34249" rIns="34249" bIns="34249" anchor="ctr"/>
          <a:lstStyle/>
          <a:p>
            <a:pPr/>
            <a:r>
              <a:t>DS4DR: IMAGE, VIDEO , AUDIO ANALYSIS</a:t>
            </a:r>
          </a:p>
        </p:txBody>
      </p:sp>
      <p:sp>
        <p:nvSpPr>
          <p:cNvPr id="372" name="Google Shape;340;p48"/>
          <p:cNvSpPr txBox="1"/>
          <p:nvPr>
            <p:ph type="body" sz="half" idx="1"/>
          </p:nvPr>
        </p:nvSpPr>
        <p:spPr>
          <a:xfrm>
            <a:off x="514349" y="996038"/>
            <a:ext cx="3616802" cy="3755400"/>
          </a:xfrm>
          <a:prstGeom prst="rect">
            <a:avLst/>
          </a:prstGeom>
        </p:spPr>
        <p:txBody>
          <a:bodyPr lIns="34249" tIns="34249" rIns="34249" bIns="34249"/>
          <a:lstStyle/>
          <a:p>
            <a:pPr marL="342900" indent="-279400">
              <a:lnSpc>
                <a:spcPct val="100000"/>
              </a:lnSpc>
              <a:buChar char="•"/>
            </a:pPr>
            <a:r>
              <a:t>Searching for similar images</a:t>
            </a:r>
          </a:p>
          <a:p>
            <a:pPr marL="342900" indent="-279400">
              <a:buChar char="•"/>
            </a:pPr>
            <a:r>
              <a:t>Shallowfake detection</a:t>
            </a:r>
          </a:p>
        </p:txBody>
      </p:sp>
      <p:pic>
        <p:nvPicPr>
          <p:cNvPr id="373" name="Google Shape;341;p48" descr="Google Shape;341;p48"/>
          <p:cNvPicPr>
            <a:picLocks noChangeAspect="1"/>
          </p:cNvPicPr>
          <p:nvPr/>
        </p:nvPicPr>
        <p:blipFill>
          <a:blip r:embed="rId3">
            <a:extLst/>
          </a:blip>
          <a:stretch>
            <a:fillRect/>
          </a:stretch>
        </p:blipFill>
        <p:spPr>
          <a:xfrm>
            <a:off x="4686675" y="992218"/>
            <a:ext cx="4021863" cy="3763073"/>
          </a:xfrm>
          <a:prstGeom prst="rect">
            <a:avLst/>
          </a:prstGeom>
          <a:ln w="12700">
            <a:miter lim="400000"/>
          </a:ln>
        </p:spPr>
      </p:pic>
      <p:pic>
        <p:nvPicPr>
          <p:cNvPr id="374" name="Google Shape;342;p48" descr="Google Shape;342;p48"/>
          <p:cNvPicPr>
            <a:picLocks noChangeAspect="1"/>
          </p:cNvPicPr>
          <p:nvPr/>
        </p:nvPicPr>
        <p:blipFill>
          <a:blip r:embed="rId4">
            <a:extLst/>
          </a:blip>
          <a:stretch>
            <a:fillRect/>
          </a:stretch>
        </p:blipFill>
        <p:spPr>
          <a:xfrm>
            <a:off x="612698" y="3832674"/>
            <a:ext cx="1054902" cy="800001"/>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8" name="Google Shape;347;p49"/>
          <p:cNvSpPr txBox="1"/>
          <p:nvPr>
            <p:ph type="title"/>
          </p:nvPr>
        </p:nvSpPr>
        <p:spPr>
          <a:xfrm>
            <a:off x="480750" y="1764950"/>
            <a:ext cx="8222099" cy="884101"/>
          </a:xfrm>
          <a:prstGeom prst="rect">
            <a:avLst/>
          </a:prstGeom>
        </p:spPr>
        <p:txBody>
          <a:bodyPr/>
          <a:lstStyle>
            <a:lvl1pPr defTabSz="877823">
              <a:defRPr sz="4608"/>
            </a:lvl1pPr>
          </a:lstStyle>
          <a:p>
            <a:pPr/>
            <a:r>
              <a:t>Example Responses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0" name="Google Shape;352;p50"/>
          <p:cNvSpPr txBox="1"/>
          <p:nvPr>
            <p:ph type="title"/>
          </p:nvPr>
        </p:nvSpPr>
        <p:spPr>
          <a:xfrm>
            <a:off x="387899" y="198674"/>
            <a:ext cx="8368202" cy="686102"/>
          </a:xfrm>
          <a:prstGeom prst="rect">
            <a:avLst/>
          </a:prstGeom>
        </p:spPr>
        <p:txBody>
          <a:bodyPr/>
          <a:lstStyle/>
          <a:p>
            <a:pPr/>
            <a:r>
              <a:t>Covid19 Themes</a:t>
            </a:r>
          </a:p>
        </p:txBody>
      </p:sp>
      <p:sp>
        <p:nvSpPr>
          <p:cNvPr id="381" name="Google Shape;353;p50"/>
          <p:cNvSpPr txBox="1"/>
          <p:nvPr>
            <p:ph type="body" sz="half" idx="1"/>
          </p:nvPr>
        </p:nvSpPr>
        <p:spPr>
          <a:xfrm>
            <a:off x="387900" y="950899"/>
            <a:ext cx="3862200" cy="3617702"/>
          </a:xfrm>
          <a:prstGeom prst="rect">
            <a:avLst/>
          </a:prstGeom>
        </p:spPr>
        <p:txBody>
          <a:bodyPr/>
          <a:lstStyle/>
          <a:p>
            <a:pPr marL="443484" indent="-332613" defTabSz="886968">
              <a:buSzPts val="1700"/>
              <a:defRPr sz="1746"/>
            </a:pPr>
            <a:r>
              <a:t>Covid isn’t serious</a:t>
            </a:r>
          </a:p>
          <a:p>
            <a:pPr lvl="1" marL="886968" indent="-307975" defTabSz="886968">
              <a:buSzPts val="1300"/>
              <a:defRPr sz="1358"/>
            </a:pPr>
            <a:r>
              <a:t>Covid doesn’t exist</a:t>
            </a:r>
          </a:p>
          <a:p>
            <a:pPr lvl="1" marL="886968" indent="-307975" defTabSz="886968">
              <a:buSzPts val="1300"/>
              <a:defRPr sz="1358"/>
            </a:pPr>
            <a:r>
              <a:t>Individual medical targets</a:t>
            </a:r>
          </a:p>
          <a:p>
            <a:pPr marL="443484" indent="-332613" defTabSz="886968">
              <a:buSzPts val="1700"/>
              <a:defRPr sz="1746"/>
            </a:pPr>
            <a:r>
              <a:t>Medical scams</a:t>
            </a:r>
          </a:p>
          <a:p>
            <a:pPr lvl="1" marL="886968" indent="-307975" defTabSz="886968">
              <a:buSzPts val="1300"/>
              <a:defRPr sz="1358"/>
            </a:pPr>
            <a:r>
              <a:t>MMS prevents</a:t>
            </a:r>
          </a:p>
          <a:p>
            <a:pPr lvl="1" marL="886968" indent="-307975" defTabSz="886968">
              <a:buSzPts val="1300"/>
              <a:defRPr sz="1358"/>
            </a:pPr>
            <a:r>
              <a:t>Alcohol prevents</a:t>
            </a:r>
          </a:p>
          <a:p>
            <a:pPr lvl="1" marL="886968" indent="-307975" defTabSz="886968">
              <a:buSzPts val="1300"/>
              <a:defRPr sz="1358"/>
            </a:pPr>
            <a:r>
              <a:t>etc</a:t>
            </a:r>
          </a:p>
          <a:p>
            <a:pPr marL="443484" indent="-332613" defTabSz="886968">
              <a:buSzPts val="1700"/>
              <a:defRPr sz="1746"/>
            </a:pPr>
            <a:r>
              <a:t>Origin myths</a:t>
            </a:r>
          </a:p>
          <a:p>
            <a:pPr lvl="1" marL="886968" indent="-307975" defTabSz="886968">
              <a:buSzPts val="1300"/>
              <a:defRPr sz="1358"/>
            </a:pPr>
            <a:r>
              <a:t>Escaped bioweapon</a:t>
            </a:r>
          </a:p>
          <a:p>
            <a:pPr lvl="1" marL="886968" indent="-307975" defTabSz="886968">
              <a:buSzPts val="1300"/>
              <a:defRPr sz="1358"/>
            </a:pPr>
            <a:r>
              <a:t>Country x created Covid</a:t>
            </a:r>
          </a:p>
          <a:p>
            <a:pPr lvl="1" marL="886968" indent="-307975" defTabSz="886968">
              <a:buSzPts val="1300"/>
              <a:defRPr sz="1358"/>
            </a:pPr>
            <a:r>
              <a:t>US soldiers took Covid to China</a:t>
            </a:r>
          </a:p>
          <a:p>
            <a:pPr marL="443484" indent="-332613" defTabSz="886968">
              <a:buSzPts val="1700"/>
              <a:defRPr sz="1746"/>
            </a:pPr>
            <a:r>
              <a:t>Resolution myths</a:t>
            </a:r>
          </a:p>
          <a:p>
            <a:pPr lvl="1" marL="886968" indent="-307975" defTabSz="886968">
              <a:buSzPts val="1300"/>
              <a:defRPr sz="1358"/>
            </a:pPr>
            <a:r>
              <a:t>Country y has a Covid cure</a:t>
            </a:r>
          </a:p>
        </p:txBody>
      </p:sp>
      <p:sp>
        <p:nvSpPr>
          <p:cNvPr id="382" name="Google Shape;354;p50"/>
          <p:cNvSpPr txBox="1"/>
          <p:nvPr/>
        </p:nvSpPr>
        <p:spPr>
          <a:xfrm>
            <a:off x="4732899" y="950899"/>
            <a:ext cx="3862201" cy="361770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marL="457200" indent="-342900">
              <a:lnSpc>
                <a:spcPct val="115000"/>
              </a:lnSpc>
              <a:buClr>
                <a:srgbClr val="FFFFFF"/>
              </a:buClr>
              <a:buSzPts val="1800"/>
              <a:buFont typeface="Helvetica"/>
              <a:buChar char="●"/>
              <a:defRPr sz="1800">
                <a:latin typeface="Roboto"/>
                <a:ea typeface="Roboto"/>
                <a:cs typeface="Roboto"/>
                <a:sym typeface="Roboto"/>
              </a:defRPr>
            </a:pPr>
            <a:r>
              <a:t>Crossover with conspiracies</a:t>
            </a:r>
          </a:p>
          <a:p>
            <a:pPr lvl="1" marL="914400" indent="-317500">
              <a:lnSpc>
                <a:spcPct val="115000"/>
              </a:lnSpc>
              <a:buClr>
                <a:srgbClr val="FFFFFF"/>
              </a:buClr>
              <a:buSzPts val="1400"/>
              <a:buFont typeface="Helvetica"/>
              <a:buChar char="○"/>
              <a:defRPr>
                <a:latin typeface="Roboto"/>
                <a:ea typeface="Roboto"/>
                <a:cs typeface="Roboto"/>
                <a:sym typeface="Roboto"/>
              </a:defRPr>
            </a:pPr>
            <a:r>
              <a:t>Covid and 5G</a:t>
            </a:r>
          </a:p>
          <a:p>
            <a:pPr lvl="1" marL="914400" indent="-317500">
              <a:lnSpc>
                <a:spcPct val="115000"/>
              </a:lnSpc>
              <a:buClr>
                <a:srgbClr val="FFFFFF"/>
              </a:buClr>
              <a:buSzPts val="1400"/>
              <a:buFont typeface="Helvetica"/>
              <a:buChar char="○"/>
              <a:defRPr>
                <a:latin typeface="Roboto"/>
                <a:ea typeface="Roboto"/>
                <a:cs typeface="Roboto"/>
                <a:sym typeface="Roboto"/>
              </a:defRPr>
            </a:pPr>
            <a:r>
              <a:t>Covid and antivax / anti-Gates</a:t>
            </a:r>
          </a:p>
          <a:p>
            <a:pPr lvl="1" marL="914400" indent="-317500">
              <a:lnSpc>
                <a:spcPct val="115000"/>
              </a:lnSpc>
              <a:buClr>
                <a:srgbClr val="FFFFFF"/>
              </a:buClr>
              <a:buSzPts val="1400"/>
              <a:buFont typeface="Helvetica"/>
              <a:buChar char="○"/>
              <a:defRPr>
                <a:latin typeface="Roboto"/>
                <a:ea typeface="Roboto"/>
                <a:cs typeface="Roboto"/>
                <a:sym typeface="Roboto"/>
              </a:defRPr>
            </a:pPr>
            <a:r>
              <a:t>Helicopters spraying for covid</a:t>
            </a:r>
          </a:p>
          <a:p>
            <a:pPr lvl="1" marL="914400" indent="-317500">
              <a:lnSpc>
                <a:spcPct val="115000"/>
              </a:lnSpc>
              <a:buClr>
                <a:srgbClr val="FFFFFF"/>
              </a:buClr>
              <a:buSzPts val="1400"/>
              <a:buFont typeface="Helvetica"/>
              <a:buChar char="○"/>
              <a:defRPr>
                <a:latin typeface="Roboto"/>
                <a:ea typeface="Roboto"/>
                <a:cs typeface="Roboto"/>
                <a:sym typeface="Roboto"/>
              </a:defRPr>
            </a:pPr>
            <a:r>
              <a:t>Depopulation conspiracy</a:t>
            </a:r>
          </a:p>
          <a:p>
            <a:pPr marL="457200" indent="-342900">
              <a:lnSpc>
                <a:spcPct val="115000"/>
              </a:lnSpc>
              <a:buClr>
                <a:srgbClr val="FFFFFF"/>
              </a:buClr>
              <a:buSzPts val="1800"/>
              <a:buFont typeface="Helvetica"/>
              <a:buChar char="●"/>
              <a:defRPr sz="1800">
                <a:latin typeface="Roboto"/>
                <a:ea typeface="Roboto"/>
                <a:cs typeface="Roboto"/>
                <a:sym typeface="Roboto"/>
              </a:defRPr>
            </a:pPr>
            <a:r>
              <a:t>Crossover with ‘freedom rights’</a:t>
            </a:r>
          </a:p>
          <a:p>
            <a:pPr lvl="1" marL="914400" indent="-317500">
              <a:lnSpc>
                <a:spcPct val="115000"/>
              </a:lnSpc>
              <a:buClr>
                <a:srgbClr val="FFFFFF"/>
              </a:buClr>
              <a:buSzPts val="1400"/>
              <a:buFont typeface="Helvetica"/>
              <a:buChar char="○"/>
              <a:defRPr>
                <a:latin typeface="Roboto"/>
                <a:ea typeface="Roboto"/>
                <a:cs typeface="Roboto"/>
                <a:sym typeface="Roboto"/>
              </a:defRPr>
            </a:pPr>
            <a:r>
              <a:t>Anti- stayathome</a:t>
            </a:r>
          </a:p>
          <a:p>
            <a:pPr lvl="1" marL="914400" indent="-317500">
              <a:lnSpc>
                <a:spcPct val="115000"/>
              </a:lnSpc>
              <a:buClr>
                <a:srgbClr val="FFFFFF"/>
              </a:buClr>
              <a:buSzPts val="1400"/>
              <a:buFont typeface="Helvetica"/>
              <a:buChar char="○"/>
              <a:defRPr>
                <a:latin typeface="Roboto"/>
                <a:ea typeface="Roboto"/>
                <a:cs typeface="Roboto"/>
                <a:sym typeface="Roboto"/>
              </a:defRPr>
            </a:pPr>
            <a:r>
              <a:t>2nd amendment</a:t>
            </a:r>
          </a:p>
          <a:p>
            <a:pPr lvl="1" marL="914400" indent="-317500">
              <a:lnSpc>
                <a:spcPct val="115000"/>
              </a:lnSpc>
              <a:buClr>
                <a:srgbClr val="FFFFFF"/>
              </a:buClr>
              <a:buSzPts val="1400"/>
              <a:buFont typeface="Helvetica"/>
              <a:buChar char="○"/>
              <a:defRPr>
                <a:latin typeface="Roboto"/>
                <a:ea typeface="Roboto"/>
                <a:cs typeface="Roboto"/>
                <a:sym typeface="Roboto"/>
              </a:defRPr>
            </a:pPr>
            <a:r>
              <a:t>anti-immigration</a:t>
            </a:r>
          </a:p>
          <a:p>
            <a:pPr lvl="1" marL="914400" indent="-317500">
              <a:lnSpc>
                <a:spcPct val="115000"/>
              </a:lnSpc>
              <a:buClr>
                <a:srgbClr val="FFFFFF"/>
              </a:buClr>
              <a:buSzPts val="1400"/>
              <a:buFont typeface="Helvetica"/>
              <a:buChar char="○"/>
              <a:defRPr>
                <a:latin typeface="Roboto"/>
                <a:ea typeface="Roboto"/>
                <a:cs typeface="Roboto"/>
                <a:sym typeface="Roboto"/>
              </a:defRPr>
            </a:pPr>
            <a:r>
              <a:t>Usual far-rightwing groups</a:t>
            </a:r>
          </a:p>
          <a:p>
            <a:pPr marL="457200" indent="-342900">
              <a:lnSpc>
                <a:spcPct val="115000"/>
              </a:lnSpc>
              <a:buClr>
                <a:srgbClr val="FFFFFF"/>
              </a:buClr>
              <a:buSzPts val="1800"/>
              <a:buFont typeface="Helvetica"/>
              <a:buChar char="●"/>
              <a:defRPr sz="1800">
                <a:latin typeface="Roboto"/>
                <a:ea typeface="Roboto"/>
                <a:cs typeface="Roboto"/>
                <a:sym typeface="Roboto"/>
              </a:defRPr>
            </a:pPr>
            <a:r>
              <a:t>Geopolitics</a:t>
            </a:r>
          </a:p>
          <a:p>
            <a:pPr lvl="1" marL="914400" indent="-317500">
              <a:lnSpc>
                <a:spcPct val="115000"/>
              </a:lnSpc>
              <a:buClr>
                <a:srgbClr val="FFFFFF"/>
              </a:buClr>
              <a:buSzPts val="1400"/>
              <a:buFont typeface="Helvetica"/>
              <a:buChar char="○"/>
              <a:defRPr>
                <a:latin typeface="Roboto"/>
                <a:ea typeface="Roboto"/>
                <a:cs typeface="Roboto"/>
                <a:sym typeface="Roboto"/>
              </a:defRPr>
            </a:pPr>
            <a:r>
              <a:t>China, Iran: covert + overt</a:t>
            </a:r>
          </a:p>
          <a:p>
            <a:pPr lvl="1" marL="914400" indent="-317500">
              <a:lnSpc>
                <a:spcPct val="115000"/>
              </a:lnSpc>
              <a:buClr>
                <a:srgbClr val="FFFFFF"/>
              </a:buClr>
              <a:buSzPts val="1400"/>
              <a:buFont typeface="Helvetica"/>
              <a:buChar char="○"/>
              <a:defRPr>
                <a:latin typeface="Roboto"/>
                <a:ea typeface="Roboto"/>
                <a:cs typeface="Roboto"/>
                <a:sym typeface="Roboto"/>
              </a:defRPr>
            </a:pPr>
            <a:r>
              <a:t>“Blue check” disinfo</a:t>
            </a:r>
          </a:p>
        </p:txBody>
      </p:sp>
      <p:pic>
        <p:nvPicPr>
          <p:cNvPr id="383" name="Google Shape;355;p50" descr="Google Shape;355;p50"/>
          <p:cNvPicPr>
            <a:picLocks noChangeAspect="1"/>
          </p:cNvPicPr>
          <p:nvPr/>
        </p:nvPicPr>
        <p:blipFill>
          <a:blip r:embed="rId3">
            <a:extLst/>
          </a:blip>
          <a:stretch>
            <a:fillRect/>
          </a:stretch>
        </p:blipFill>
        <p:spPr>
          <a:xfrm>
            <a:off x="7869149" y="113900"/>
            <a:ext cx="1054901" cy="800001"/>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7" name="Google Shape;360;p51"/>
          <p:cNvSpPr txBox="1"/>
          <p:nvPr>
            <p:ph type="title"/>
          </p:nvPr>
        </p:nvSpPr>
        <p:spPr>
          <a:xfrm>
            <a:off x="506701" y="0"/>
            <a:ext cx="8130600" cy="945000"/>
          </a:xfrm>
          <a:prstGeom prst="rect">
            <a:avLst/>
          </a:prstGeom>
        </p:spPr>
        <p:txBody>
          <a:bodyPr/>
          <a:lstStyle/>
          <a:p>
            <a:pPr/>
            <a:r>
              <a:t>EXAMPLE RESPONSE: #WeWontStayHome</a:t>
            </a:r>
          </a:p>
        </p:txBody>
      </p:sp>
      <p:pic>
        <p:nvPicPr>
          <p:cNvPr id="388" name="Google Shape;361;p51" descr="Google Shape;361;p51"/>
          <p:cNvPicPr>
            <a:picLocks noChangeAspect="1"/>
          </p:cNvPicPr>
          <p:nvPr/>
        </p:nvPicPr>
        <p:blipFill>
          <a:blip r:embed="rId3">
            <a:extLst/>
          </a:blip>
          <a:stretch>
            <a:fillRect/>
          </a:stretch>
        </p:blipFill>
        <p:spPr>
          <a:xfrm>
            <a:off x="513749" y="1038399"/>
            <a:ext cx="7949637" cy="3893701"/>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 name="Google Shape;366;p52"/>
          <p:cNvSpPr txBox="1"/>
          <p:nvPr>
            <p:ph type="title"/>
          </p:nvPr>
        </p:nvSpPr>
        <p:spPr>
          <a:xfrm>
            <a:off x="150525" y="133549"/>
            <a:ext cx="8716800" cy="686102"/>
          </a:xfrm>
          <a:prstGeom prst="rect">
            <a:avLst/>
          </a:prstGeom>
        </p:spPr>
        <p:txBody>
          <a:bodyPr/>
          <a:lstStyle/>
          <a:p>
            <a:pPr/>
            <a:r>
              <a:t>Example Response: Antivax Persistent Threat</a:t>
            </a:r>
          </a:p>
        </p:txBody>
      </p:sp>
      <p:pic>
        <p:nvPicPr>
          <p:cNvPr id="393" name="Google Shape;367;p52" descr="Google Shape;367;p52"/>
          <p:cNvPicPr>
            <a:picLocks noChangeAspect="1"/>
          </p:cNvPicPr>
          <p:nvPr/>
        </p:nvPicPr>
        <p:blipFill>
          <a:blip r:embed="rId2">
            <a:extLst/>
          </a:blip>
          <a:stretch>
            <a:fillRect/>
          </a:stretch>
        </p:blipFill>
        <p:spPr>
          <a:xfrm>
            <a:off x="1576699" y="866650"/>
            <a:ext cx="5815926" cy="4089825"/>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Google Shape;372;p53"/>
          <p:cNvSpPr txBox="1"/>
          <p:nvPr>
            <p:ph type="title"/>
          </p:nvPr>
        </p:nvSpPr>
        <p:spPr>
          <a:xfrm>
            <a:off x="387899" y="458024"/>
            <a:ext cx="8368202" cy="686102"/>
          </a:xfrm>
          <a:prstGeom prst="rect">
            <a:avLst/>
          </a:prstGeom>
        </p:spPr>
        <p:txBody>
          <a:bodyPr/>
          <a:lstStyle/>
          <a:p>
            <a:pPr/>
            <a:r>
              <a:t>Future Plans</a:t>
            </a:r>
          </a:p>
        </p:txBody>
      </p:sp>
      <p:sp>
        <p:nvSpPr>
          <p:cNvPr id="396" name="Google Shape;373;p53"/>
          <p:cNvSpPr txBox="1"/>
          <p:nvPr>
            <p:ph type="body" idx="1"/>
          </p:nvPr>
        </p:nvSpPr>
        <p:spPr>
          <a:xfrm>
            <a:off x="387899" y="1489823"/>
            <a:ext cx="8368202" cy="3078902"/>
          </a:xfrm>
          <a:prstGeom prst="rect">
            <a:avLst/>
          </a:prstGeom>
        </p:spPr>
        <p:txBody>
          <a:bodyPr/>
          <a:lstStyle/>
          <a:p>
            <a:pPr marL="0" indent="0">
              <a:buSzTx/>
              <a:buNone/>
            </a:pPr>
            <a:r>
              <a:t>Help healthcare orgs become more resilient to disinformation attacks </a:t>
            </a:r>
          </a:p>
          <a:p>
            <a:pPr>
              <a:spcBef>
                <a:spcPts val="1600"/>
              </a:spcBef>
            </a:pPr>
            <a:r>
              <a:t>(and perhaps patients/citizens more resilient themselves)</a:t>
            </a:r>
          </a:p>
          <a:p>
            <a:pPr marL="0" indent="0">
              <a:spcBef>
                <a:spcPts val="1600"/>
              </a:spcBef>
              <a:buSzTx/>
              <a:buNone/>
            </a:pPr>
            <a:r>
              <a:t>Integrate Disinformation more into the rest of the league</a:t>
            </a:r>
          </a:p>
          <a:p>
            <a:pPr>
              <a:spcBef>
                <a:spcPts val="1600"/>
              </a:spcBef>
            </a:pPr>
            <a:r>
              <a:t>Funnel into other workstreams and vice versa</a:t>
            </a:r>
          </a:p>
          <a:p>
            <a:pPr/>
            <a:r>
              <a:t>Work together on hybrid campaigns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Google Shape;94;p18"/>
          <p:cNvSpPr txBox="1"/>
          <p:nvPr>
            <p:ph type="title"/>
          </p:nvPr>
        </p:nvSpPr>
        <p:spPr>
          <a:xfrm>
            <a:off x="480750" y="1764950"/>
            <a:ext cx="8222099" cy="907500"/>
          </a:xfrm>
          <a:prstGeom prst="rect">
            <a:avLst/>
          </a:prstGeom>
        </p:spPr>
        <p:txBody>
          <a:bodyPr/>
          <a:lstStyle>
            <a:lvl1pPr defTabSz="896111">
              <a:defRPr sz="4704"/>
            </a:lvl1pPr>
          </a:lstStyle>
          <a:p>
            <a:pPr/>
            <a:r>
              <a:t>Disinformation</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8" name="Google Shape;378;p54"/>
          <p:cNvSpPr txBox="1"/>
          <p:nvPr>
            <p:ph type="title"/>
          </p:nvPr>
        </p:nvSpPr>
        <p:spPr>
          <a:xfrm>
            <a:off x="480750" y="1764950"/>
            <a:ext cx="8222099" cy="907500"/>
          </a:xfrm>
          <a:prstGeom prst="rect">
            <a:avLst/>
          </a:prstGeom>
        </p:spPr>
        <p:txBody>
          <a:bodyPr/>
          <a:lstStyle>
            <a:lvl1pPr defTabSz="896111">
              <a:defRPr sz="4704"/>
            </a:lvl1pPr>
          </a:lstStyle>
          <a:p>
            <a:pPr/>
            <a:r>
              <a:t>Over to You…</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Google Shape;99;p19"/>
          <p:cNvSpPr txBox="1"/>
          <p:nvPr>
            <p:ph type="title"/>
          </p:nvPr>
        </p:nvSpPr>
        <p:spPr>
          <a:xfrm>
            <a:off x="387899" y="112249"/>
            <a:ext cx="8368202" cy="686102"/>
          </a:xfrm>
          <a:prstGeom prst="rect">
            <a:avLst/>
          </a:prstGeom>
        </p:spPr>
        <p:txBody>
          <a:bodyPr/>
          <a:lstStyle/>
          <a:p>
            <a:pPr/>
            <a:r>
              <a:t>Disinformation - a working definition</a:t>
            </a:r>
          </a:p>
        </p:txBody>
      </p:sp>
      <p:sp>
        <p:nvSpPr>
          <p:cNvPr id="156" name="Google Shape;100;p19"/>
          <p:cNvSpPr txBox="1"/>
          <p:nvPr>
            <p:ph type="body" sz="half" idx="1"/>
          </p:nvPr>
        </p:nvSpPr>
        <p:spPr>
          <a:xfrm>
            <a:off x="235499" y="1092499"/>
            <a:ext cx="4726802" cy="3509702"/>
          </a:xfrm>
          <a:prstGeom prst="rect">
            <a:avLst/>
          </a:prstGeom>
        </p:spPr>
        <p:txBody>
          <a:bodyPr/>
          <a:lstStyle/>
          <a:p>
            <a:pPr marL="0" indent="0" algn="ctr">
              <a:buSzTx/>
              <a:buNone/>
              <a:defRPr sz="2000">
                <a:latin typeface="+mn-lt"/>
                <a:ea typeface="+mn-ea"/>
                <a:cs typeface="+mn-cs"/>
                <a:sym typeface="Arial"/>
              </a:defRPr>
            </a:pPr>
            <a:r>
              <a:t>“deliberate promotion… of false, misleading or mis-attributed information</a:t>
            </a:r>
          </a:p>
          <a:p>
            <a:pPr marL="0" indent="0" algn="ctr">
              <a:buSzTx/>
              <a:buNone/>
            </a:pPr>
            <a:endParaRPr sz="2000">
              <a:latin typeface="+mn-lt"/>
              <a:ea typeface="+mn-ea"/>
              <a:cs typeface="+mn-cs"/>
              <a:sym typeface="Arial"/>
            </a:endParaRPr>
          </a:p>
          <a:p>
            <a:pPr marL="0" indent="0" algn="ctr">
              <a:buSzTx/>
              <a:buNone/>
              <a:defRPr sz="2000">
                <a:latin typeface="+mn-lt"/>
                <a:ea typeface="+mn-ea"/>
                <a:cs typeface="+mn-cs"/>
                <a:sym typeface="Arial"/>
              </a:defRPr>
            </a:pPr>
            <a:r>
              <a:t>focus on creation, propagation, consumption of disinformation online</a:t>
            </a:r>
          </a:p>
          <a:p>
            <a:pPr marL="0" indent="0" algn="ctr">
              <a:buSzTx/>
              <a:buNone/>
            </a:pPr>
            <a:endParaRPr sz="2000">
              <a:latin typeface="+mn-lt"/>
              <a:ea typeface="+mn-ea"/>
              <a:cs typeface="+mn-cs"/>
              <a:sym typeface="Arial"/>
            </a:endParaRPr>
          </a:p>
          <a:p>
            <a:pPr marL="0" indent="0" algn="ctr">
              <a:buSzTx/>
              <a:buNone/>
              <a:defRPr sz="2000">
                <a:latin typeface="+mn-lt"/>
                <a:ea typeface="+mn-ea"/>
                <a:cs typeface="+mn-cs"/>
                <a:sym typeface="Arial"/>
              </a:defRPr>
            </a:pPr>
            <a:r>
              <a:t>We are especially interested in disinformation designed to change beliefs in a large number of people”</a:t>
            </a:r>
          </a:p>
        </p:txBody>
      </p:sp>
      <p:pic>
        <p:nvPicPr>
          <p:cNvPr id="157" name="Google Shape;101;p19" descr="Google Shape;101;p19"/>
          <p:cNvPicPr>
            <a:picLocks noChangeAspect="1"/>
          </p:cNvPicPr>
          <p:nvPr/>
        </p:nvPicPr>
        <p:blipFill>
          <a:blip r:embed="rId3">
            <a:extLst/>
          </a:blip>
          <a:stretch>
            <a:fillRect/>
          </a:stretch>
        </p:blipFill>
        <p:spPr>
          <a:xfrm>
            <a:off x="5228623" y="1144125"/>
            <a:ext cx="3856176" cy="3327275"/>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Google Shape;106;p20"/>
          <p:cNvSpPr txBox="1"/>
          <p:nvPr>
            <p:ph type="title"/>
          </p:nvPr>
        </p:nvSpPr>
        <p:spPr>
          <a:xfrm>
            <a:off x="387899" y="198675"/>
            <a:ext cx="8368202" cy="1010100"/>
          </a:xfrm>
          <a:prstGeom prst="rect">
            <a:avLst/>
          </a:prstGeom>
        </p:spPr>
        <p:txBody>
          <a:bodyPr/>
          <a:lstStyle/>
          <a:p>
            <a:pPr defTabSz="850391">
              <a:defRPr sz="2790"/>
            </a:pPr>
            <a:r>
              <a:t>Geopolitically-motivated: </a:t>
            </a:r>
          </a:p>
          <a:p>
            <a:pPr defTabSz="850391">
              <a:defRPr sz="2790"/>
            </a:pPr>
            <a:r>
              <a:t>Westphalian Sovereignty</a:t>
            </a:r>
          </a:p>
        </p:txBody>
      </p:sp>
      <p:sp>
        <p:nvSpPr>
          <p:cNvPr id="162" name="Google Shape;107;p20"/>
          <p:cNvSpPr txBox="1"/>
          <p:nvPr>
            <p:ph type="body" sz="half" idx="1"/>
          </p:nvPr>
        </p:nvSpPr>
        <p:spPr>
          <a:xfrm>
            <a:off x="493500" y="1344949"/>
            <a:ext cx="4078500" cy="3581701"/>
          </a:xfrm>
          <a:prstGeom prst="rect">
            <a:avLst/>
          </a:prstGeom>
        </p:spPr>
        <p:txBody>
          <a:bodyPr/>
          <a:lstStyle/>
          <a:p>
            <a:pPr marL="0" indent="0">
              <a:buSzTx/>
              <a:buNone/>
              <a:defRPr>
                <a:latin typeface="+mn-lt"/>
                <a:ea typeface="+mn-ea"/>
                <a:cs typeface="+mn-cs"/>
                <a:sym typeface="Arial"/>
              </a:defRPr>
            </a:pPr>
            <a:r>
              <a:t>Each nation has sovereignty over its own territory and domestic affairs</a:t>
            </a:r>
          </a:p>
          <a:p>
            <a:pPr marL="0" indent="0">
              <a:spcBef>
                <a:spcPts val="1000"/>
              </a:spcBef>
              <a:buSzTx/>
              <a:buNone/>
            </a:pPr>
            <a:endParaRPr>
              <a:latin typeface="+mn-lt"/>
              <a:ea typeface="+mn-ea"/>
              <a:cs typeface="+mn-cs"/>
              <a:sym typeface="Arial"/>
            </a:endParaRPr>
          </a:p>
          <a:p>
            <a:pPr marL="0" indent="0">
              <a:spcBef>
                <a:spcPts val="1000"/>
              </a:spcBef>
              <a:buSzTx/>
              <a:buNone/>
              <a:defRPr>
                <a:latin typeface="+mn-lt"/>
                <a:ea typeface="+mn-ea"/>
                <a:cs typeface="+mn-cs"/>
                <a:sym typeface="Arial"/>
              </a:defRPr>
            </a:pPr>
            <a:r>
              <a:t>Principal of non-interference in another country’s domestic affairs</a:t>
            </a:r>
          </a:p>
          <a:p>
            <a:pPr marL="0" indent="0">
              <a:spcBef>
                <a:spcPts val="1000"/>
              </a:spcBef>
              <a:buSzTx/>
              <a:buNone/>
            </a:pPr>
            <a:endParaRPr>
              <a:latin typeface="+mn-lt"/>
              <a:ea typeface="+mn-ea"/>
              <a:cs typeface="+mn-cs"/>
              <a:sym typeface="Arial"/>
            </a:endParaRPr>
          </a:p>
          <a:p>
            <a:pPr marL="0" indent="0">
              <a:spcBef>
                <a:spcPts val="1000"/>
              </a:spcBef>
              <a:buSzTx/>
              <a:buNone/>
              <a:defRPr>
                <a:latin typeface="+mn-lt"/>
                <a:ea typeface="+mn-ea"/>
                <a:cs typeface="+mn-cs"/>
                <a:sym typeface="Arial"/>
              </a:defRPr>
            </a:pPr>
            <a:r>
              <a:t>Each state is equal under international law</a:t>
            </a:r>
          </a:p>
        </p:txBody>
      </p:sp>
      <p:pic>
        <p:nvPicPr>
          <p:cNvPr id="163" name="Google Shape;108;p20" descr="Google Shape;108;p20"/>
          <p:cNvPicPr>
            <a:picLocks noChangeAspect="1"/>
          </p:cNvPicPr>
          <p:nvPr/>
        </p:nvPicPr>
        <p:blipFill>
          <a:blip r:embed="rId2">
            <a:extLst/>
          </a:blip>
          <a:stretch>
            <a:fillRect/>
          </a:stretch>
        </p:blipFill>
        <p:spPr>
          <a:xfrm>
            <a:off x="5400399" y="1022749"/>
            <a:ext cx="3355696" cy="3953926"/>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Google Shape;113;p21"/>
          <p:cNvSpPr txBox="1"/>
          <p:nvPr>
            <p:ph type="title"/>
          </p:nvPr>
        </p:nvSpPr>
        <p:spPr>
          <a:xfrm>
            <a:off x="387899" y="169874"/>
            <a:ext cx="8368202" cy="686102"/>
          </a:xfrm>
          <a:prstGeom prst="rect">
            <a:avLst/>
          </a:prstGeom>
        </p:spPr>
        <p:txBody>
          <a:bodyPr/>
          <a:lstStyle/>
          <a:p>
            <a:pPr/>
            <a:r>
              <a:t>National instruments of Influence</a:t>
            </a:r>
          </a:p>
        </p:txBody>
      </p:sp>
      <p:pic>
        <p:nvPicPr>
          <p:cNvPr id="166" name="Google Shape;114;p21" descr="Google Shape;114;p21"/>
          <p:cNvPicPr>
            <a:picLocks noChangeAspect="1"/>
          </p:cNvPicPr>
          <p:nvPr/>
        </p:nvPicPr>
        <p:blipFill>
          <a:blip r:embed="rId2">
            <a:extLst/>
          </a:blip>
          <a:stretch>
            <a:fillRect/>
          </a:stretch>
        </p:blipFill>
        <p:spPr>
          <a:xfrm>
            <a:off x="593924" y="1051599"/>
            <a:ext cx="7956152" cy="3587651"/>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Google Shape;119;p22"/>
          <p:cNvSpPr txBox="1"/>
          <p:nvPr>
            <p:ph type="title"/>
          </p:nvPr>
        </p:nvSpPr>
        <p:spPr>
          <a:xfrm>
            <a:off x="387899" y="227499"/>
            <a:ext cx="8368202" cy="686102"/>
          </a:xfrm>
          <a:prstGeom prst="rect">
            <a:avLst/>
          </a:prstGeom>
        </p:spPr>
        <p:txBody>
          <a:bodyPr/>
          <a:lstStyle/>
          <a:p>
            <a:pPr/>
            <a:r>
              <a:t>Information threats to Countries</a:t>
            </a:r>
          </a:p>
        </p:txBody>
      </p:sp>
      <p:sp>
        <p:nvSpPr>
          <p:cNvPr id="169" name="Google Shape;120;p22"/>
          <p:cNvSpPr txBox="1"/>
          <p:nvPr/>
        </p:nvSpPr>
        <p:spPr>
          <a:xfrm>
            <a:off x="909924" y="1309175"/>
            <a:ext cx="3662102" cy="2780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lnSpc>
                <a:spcPct val="115000"/>
              </a:lnSpc>
            </a:pPr>
            <a:r>
              <a:t>Democracy</a:t>
            </a:r>
          </a:p>
          <a:p>
            <a:pPr marL="457200" indent="-317500">
              <a:lnSpc>
                <a:spcPct val="115000"/>
              </a:lnSpc>
              <a:spcBef>
                <a:spcPts val="1200"/>
              </a:spcBef>
              <a:buClr>
                <a:srgbClr val="FFFFFF"/>
              </a:buClr>
              <a:buSzPts val="1400"/>
              <a:buFont typeface="Arial"/>
              <a:buChar char="●"/>
            </a:pPr>
            <a:r>
              <a:t>Require common political knowledge</a:t>
            </a:r>
          </a:p>
          <a:p>
            <a:pPr lvl="1" marL="914400" indent="-317500">
              <a:lnSpc>
                <a:spcPct val="115000"/>
              </a:lnSpc>
              <a:buClr>
                <a:srgbClr val="FFFFFF"/>
              </a:buClr>
              <a:buSzPts val="1400"/>
              <a:buFont typeface="Arial"/>
              <a:buChar char="●"/>
            </a:pPr>
            <a:r>
              <a:t>Who the rulers are</a:t>
            </a:r>
          </a:p>
          <a:p>
            <a:pPr lvl="1" marL="914400" indent="-317500">
              <a:lnSpc>
                <a:spcPct val="115000"/>
              </a:lnSpc>
              <a:buClr>
                <a:srgbClr val="FFFFFF"/>
              </a:buClr>
              <a:buSzPts val="1400"/>
              <a:buFont typeface="Arial"/>
              <a:buChar char="●"/>
            </a:pPr>
            <a:r>
              <a:t>Legitimacy of the rulers</a:t>
            </a:r>
          </a:p>
          <a:p>
            <a:pPr lvl="1" marL="914400" indent="-317500">
              <a:lnSpc>
                <a:spcPct val="115000"/>
              </a:lnSpc>
              <a:buClr>
                <a:srgbClr val="FFFFFF"/>
              </a:buClr>
              <a:buSzPts val="1400"/>
              <a:buFont typeface="Arial"/>
              <a:buChar char="●"/>
            </a:pPr>
            <a:r>
              <a:t>How government works</a:t>
            </a:r>
          </a:p>
          <a:p>
            <a:pPr marL="457200" indent="-317500">
              <a:lnSpc>
                <a:spcPct val="115000"/>
              </a:lnSpc>
              <a:buClr>
                <a:srgbClr val="FFFFFF"/>
              </a:buClr>
              <a:buSzPts val="1400"/>
              <a:buFont typeface="Arial"/>
              <a:buChar char="●"/>
            </a:pPr>
            <a:r>
              <a:t>Draw on contested political knowledge to solve problems</a:t>
            </a:r>
          </a:p>
          <a:p>
            <a:pPr marL="457200" indent="-317500">
              <a:lnSpc>
                <a:spcPct val="115000"/>
              </a:lnSpc>
              <a:buClr>
                <a:srgbClr val="FFFFFF"/>
              </a:buClr>
              <a:buSzPts val="1400"/>
              <a:buFont typeface="Arial"/>
              <a:buChar char="●"/>
            </a:pPr>
            <a:r>
              <a:t>Vulnerable to attacks on common political knowledge</a:t>
            </a:r>
          </a:p>
        </p:txBody>
      </p:sp>
      <p:sp>
        <p:nvSpPr>
          <p:cNvPr id="170" name="Google Shape;121;p22"/>
          <p:cNvSpPr txBox="1"/>
          <p:nvPr/>
        </p:nvSpPr>
        <p:spPr>
          <a:xfrm>
            <a:off x="4944024" y="1309175"/>
            <a:ext cx="3662102" cy="2314686"/>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lnSpc>
                <a:spcPct val="115000"/>
              </a:lnSpc>
            </a:pPr>
            <a:r>
              <a:t>Autocracy</a:t>
            </a:r>
          </a:p>
          <a:p>
            <a:pPr marL="457200" indent="-317500">
              <a:lnSpc>
                <a:spcPct val="115000"/>
              </a:lnSpc>
              <a:spcBef>
                <a:spcPts val="1200"/>
              </a:spcBef>
              <a:buClr>
                <a:srgbClr val="FFFFFF"/>
              </a:buClr>
              <a:buSzPts val="1400"/>
              <a:buFont typeface="Arial"/>
              <a:buChar char="●"/>
            </a:pPr>
            <a:r>
              <a:t>Actively suppress common political knowledge</a:t>
            </a:r>
          </a:p>
          <a:p>
            <a:pPr marL="457200" indent="-317500">
              <a:lnSpc>
                <a:spcPct val="115000"/>
              </a:lnSpc>
              <a:buClr>
                <a:srgbClr val="FFFFFF"/>
              </a:buClr>
              <a:buSzPts val="1400"/>
              <a:buFont typeface="Arial"/>
              <a:buChar char="●"/>
            </a:pPr>
            <a:r>
              <a:t>Benefit from contested political knowledge</a:t>
            </a:r>
          </a:p>
          <a:p>
            <a:pPr marL="457200" indent="-317500">
              <a:lnSpc>
                <a:spcPct val="115000"/>
              </a:lnSpc>
              <a:buClr>
                <a:srgbClr val="FFFFFF"/>
              </a:buClr>
              <a:buSzPts val="1400"/>
              <a:buFont typeface="Arial"/>
              <a:buChar char="●"/>
            </a:pPr>
            <a:r>
              <a:t>Vulnerable to attacks on the monopoly of common political knowledge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Google Shape;126;p23"/>
          <p:cNvSpPr txBox="1"/>
          <p:nvPr>
            <p:ph type="title"/>
          </p:nvPr>
        </p:nvSpPr>
        <p:spPr>
          <a:xfrm>
            <a:off x="387899" y="155474"/>
            <a:ext cx="8368202" cy="686102"/>
          </a:xfrm>
          <a:prstGeom prst="rect">
            <a:avLst/>
          </a:prstGeom>
        </p:spPr>
        <p:txBody>
          <a:bodyPr/>
          <a:lstStyle/>
          <a:p>
            <a:pPr/>
            <a:r>
              <a:t>Business instruments of Influence</a:t>
            </a:r>
          </a:p>
        </p:txBody>
      </p:sp>
      <p:pic>
        <p:nvPicPr>
          <p:cNvPr id="175" name="Google Shape;127;p23" descr="Google Shape;127;p23"/>
          <p:cNvPicPr>
            <a:picLocks noChangeAspect="1"/>
          </p:cNvPicPr>
          <p:nvPr/>
        </p:nvPicPr>
        <p:blipFill>
          <a:blip r:embed="rId2">
            <a:extLst/>
          </a:blip>
          <a:stretch>
            <a:fillRect/>
          </a:stretch>
        </p:blipFill>
        <p:spPr>
          <a:xfrm>
            <a:off x="533400" y="1146374"/>
            <a:ext cx="8013527" cy="3198626"/>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Marina">
  <a:themeElements>
    <a:clrScheme name="Marina">
      <a:dk1>
        <a:srgbClr val="00517C"/>
      </a:dk1>
      <a:lt1>
        <a:srgbClr val="FFFFFF"/>
      </a:lt1>
      <a:dk2>
        <a:srgbClr val="A7A7A7"/>
      </a:dk2>
      <a:lt2>
        <a:srgbClr val="535353"/>
      </a:lt2>
      <a:accent1>
        <a:srgbClr val="0277BD"/>
      </a:accent1>
      <a:accent2>
        <a:srgbClr val="558B2F"/>
      </a:accent2>
      <a:accent3>
        <a:srgbClr val="009688"/>
      </a:accent3>
      <a:accent4>
        <a:srgbClr val="039BE5"/>
      </a:accent4>
      <a:accent5>
        <a:srgbClr val="8BC34A"/>
      </a:accent5>
      <a:accent6>
        <a:srgbClr val="FFEB38"/>
      </a:accent6>
      <a:hlink>
        <a:srgbClr val="0000FF"/>
      </a:hlink>
      <a:folHlink>
        <a:srgbClr val="FF00FF"/>
      </a:folHlink>
    </a:clrScheme>
    <a:fontScheme name="Marina">
      <a:majorFont>
        <a:latin typeface="Helvetica"/>
        <a:ea typeface="Helvetica"/>
        <a:cs typeface="Helvetica"/>
      </a:majorFont>
      <a:minorFont>
        <a:latin typeface="Arial"/>
        <a:ea typeface="Arial"/>
        <a:cs typeface="Arial"/>
      </a:minorFont>
    </a:fontScheme>
    <a:fmtScheme name="Marin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517C"/>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Marina">
  <a:themeElements>
    <a:clrScheme name="Marina">
      <a:dk1>
        <a:srgbClr val="000000"/>
      </a:dk1>
      <a:lt1>
        <a:srgbClr val="FFFFFF"/>
      </a:lt1>
      <a:dk2>
        <a:srgbClr val="A7A7A7"/>
      </a:dk2>
      <a:lt2>
        <a:srgbClr val="535353"/>
      </a:lt2>
      <a:accent1>
        <a:srgbClr val="0277BD"/>
      </a:accent1>
      <a:accent2>
        <a:srgbClr val="558B2F"/>
      </a:accent2>
      <a:accent3>
        <a:srgbClr val="009688"/>
      </a:accent3>
      <a:accent4>
        <a:srgbClr val="039BE5"/>
      </a:accent4>
      <a:accent5>
        <a:srgbClr val="8BC34A"/>
      </a:accent5>
      <a:accent6>
        <a:srgbClr val="FFEB38"/>
      </a:accent6>
      <a:hlink>
        <a:srgbClr val="0000FF"/>
      </a:hlink>
      <a:folHlink>
        <a:srgbClr val="FF00FF"/>
      </a:folHlink>
    </a:clrScheme>
    <a:fontScheme name="Marina">
      <a:majorFont>
        <a:latin typeface="Helvetica"/>
        <a:ea typeface="Helvetica"/>
        <a:cs typeface="Helvetica"/>
      </a:majorFont>
      <a:minorFont>
        <a:latin typeface="Arial"/>
        <a:ea typeface="Arial"/>
        <a:cs typeface="Arial"/>
      </a:minorFont>
    </a:fontScheme>
    <a:fmtScheme name="Marin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517C"/>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